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4" r:id="rId2"/>
    <p:sldMasterId id="2147483688" r:id="rId3"/>
    <p:sldMasterId id="2147483702" r:id="rId4"/>
    <p:sldMasterId id="2147483716" r:id="rId5"/>
    <p:sldMasterId id="2147483730" r:id="rId6"/>
  </p:sldMasterIdLst>
  <p:notesMasterIdLst>
    <p:notesMasterId r:id="rId17"/>
  </p:notesMasterIdLst>
  <p:sldIdLst>
    <p:sldId id="267" r:id="rId7"/>
    <p:sldId id="265" r:id="rId8"/>
    <p:sldId id="268" r:id="rId9"/>
    <p:sldId id="269" r:id="rId10"/>
    <p:sldId id="272" r:id="rId11"/>
    <p:sldId id="273" r:id="rId12"/>
    <p:sldId id="274" r:id="rId13"/>
    <p:sldId id="275" r:id="rId14"/>
    <p:sldId id="270" r:id="rId15"/>
    <p:sldId id="276" r:id="rId16"/>
  </p:sldIdLst>
  <p:sldSz cx="12192000" cy="6858000"/>
  <p:notesSz cx="6858000" cy="9144000"/>
  <p:defaultTextStyle>
    <a:defPPr>
      <a:defRPr lang="zh-CN"/>
    </a:defPPr>
    <a:lvl1pPr marL="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89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81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716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62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4542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143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832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521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3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26"/>
    <p:restoredTop sz="94676"/>
  </p:normalViewPr>
  <p:slideViewPr>
    <p:cSldViewPr snapToGrid="0" snapToObjects="1">
      <p:cViewPr varScale="1">
        <p:scale>
          <a:sx n="79" d="100"/>
          <a:sy n="79" d="100"/>
        </p:scale>
        <p:origin x="216" y="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91BF6-8EDB-7747-B4AD-00DE58BD743D}" type="datetimeFigureOut">
              <a:rPr kumimoji="1" lang="zh-CN" altLang="en-US" smtClean="0"/>
              <a:pPr/>
              <a:t>2018/12/3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7354D-88EC-5940-8E23-3267F859047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2017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89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1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716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62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542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43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32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21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64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42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3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155" indent="0">
              <a:buNone/>
              <a:defRPr sz="3700"/>
            </a:lvl2pPr>
            <a:lvl3pPr marL="1218360" indent="0">
              <a:buNone/>
              <a:defRPr sz="3200"/>
            </a:lvl3pPr>
            <a:lvl4pPr marL="1827530" indent="0">
              <a:buNone/>
              <a:defRPr sz="2700"/>
            </a:lvl4pPr>
            <a:lvl5pPr marL="2436718" indent="0">
              <a:buNone/>
              <a:defRPr sz="2700"/>
            </a:lvl5pPr>
            <a:lvl6pPr marL="3045872" indent="0">
              <a:buNone/>
              <a:defRPr sz="2700"/>
            </a:lvl6pPr>
            <a:lvl7pPr marL="3655027" indent="0">
              <a:buNone/>
              <a:defRPr sz="2700"/>
            </a:lvl7pPr>
            <a:lvl8pPr marL="4264213" indent="0">
              <a:buNone/>
              <a:defRPr sz="2700"/>
            </a:lvl8pPr>
            <a:lvl9pPr marL="4873385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75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155" indent="0">
              <a:buNone/>
              <a:defRPr sz="1600"/>
            </a:lvl2pPr>
            <a:lvl3pPr marL="1218360" indent="0">
              <a:buNone/>
              <a:defRPr sz="1300"/>
            </a:lvl3pPr>
            <a:lvl4pPr marL="1827530" indent="0">
              <a:buNone/>
              <a:defRPr sz="1200"/>
            </a:lvl4pPr>
            <a:lvl5pPr marL="2436718" indent="0">
              <a:buNone/>
              <a:defRPr sz="1200"/>
            </a:lvl5pPr>
            <a:lvl6pPr marL="3045872" indent="0">
              <a:buNone/>
              <a:defRPr sz="1200"/>
            </a:lvl6pPr>
            <a:lvl7pPr marL="3655027" indent="0">
              <a:buNone/>
              <a:defRPr sz="1200"/>
            </a:lvl7pPr>
            <a:lvl8pPr marL="4264213" indent="0">
              <a:buNone/>
              <a:defRPr sz="1200"/>
            </a:lvl8pPr>
            <a:lvl9pPr marL="4873385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5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2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9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4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3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21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48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71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95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1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3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46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38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19" indent="0">
              <a:buNone/>
              <a:defRPr sz="2700" b="1"/>
            </a:lvl2pPr>
            <a:lvl3pPr marL="1218480" indent="0">
              <a:buNone/>
              <a:defRPr sz="2400" b="1"/>
            </a:lvl3pPr>
            <a:lvl4pPr marL="1827712" indent="0">
              <a:buNone/>
              <a:defRPr sz="2100" b="1"/>
            </a:lvl4pPr>
            <a:lvl5pPr marL="2436958" indent="0">
              <a:buNone/>
              <a:defRPr sz="2100" b="1"/>
            </a:lvl5pPr>
            <a:lvl6pPr marL="3046176" indent="0">
              <a:buNone/>
              <a:defRPr sz="2100" b="1"/>
            </a:lvl6pPr>
            <a:lvl7pPr marL="3655395" indent="0">
              <a:buNone/>
              <a:defRPr sz="2100" b="1"/>
            </a:lvl7pPr>
            <a:lvl8pPr marL="4264640" indent="0">
              <a:buNone/>
              <a:defRPr sz="2100" b="1"/>
            </a:lvl8pPr>
            <a:lvl9pPr marL="487387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0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19" indent="0">
              <a:buNone/>
              <a:defRPr sz="2700" b="1"/>
            </a:lvl2pPr>
            <a:lvl3pPr marL="1218480" indent="0">
              <a:buNone/>
              <a:defRPr sz="2400" b="1"/>
            </a:lvl3pPr>
            <a:lvl4pPr marL="1827712" indent="0">
              <a:buNone/>
              <a:defRPr sz="2100" b="1"/>
            </a:lvl4pPr>
            <a:lvl5pPr marL="2436958" indent="0">
              <a:buNone/>
              <a:defRPr sz="2100" b="1"/>
            </a:lvl5pPr>
            <a:lvl6pPr marL="3046176" indent="0">
              <a:buNone/>
              <a:defRPr sz="2100" b="1"/>
            </a:lvl6pPr>
            <a:lvl7pPr marL="3655395" indent="0">
              <a:buNone/>
              <a:defRPr sz="2100" b="1"/>
            </a:lvl7pPr>
            <a:lvl8pPr marL="4264640" indent="0">
              <a:buNone/>
              <a:defRPr sz="2100" b="1"/>
            </a:lvl8pPr>
            <a:lvl9pPr marL="487387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0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63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4" tIns="45718" rIns="91394" bIns="45718" rtlCol="0" anchor="ctr"/>
          <a:lstStyle/>
          <a:p>
            <a:pPr algn="ctr" defTabSz="91387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86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4" tIns="45718" rIns="91394" bIns="45718" rtlCol="0" anchor="ctr"/>
          <a:lstStyle/>
          <a:p>
            <a:pPr algn="ctr" defTabSz="91387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8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219" indent="0">
              <a:buNone/>
              <a:defRPr sz="1600"/>
            </a:lvl2pPr>
            <a:lvl3pPr marL="1218480" indent="0">
              <a:buNone/>
              <a:defRPr sz="1300"/>
            </a:lvl3pPr>
            <a:lvl4pPr marL="1827712" indent="0">
              <a:buNone/>
              <a:defRPr sz="1200"/>
            </a:lvl4pPr>
            <a:lvl5pPr marL="2436958" indent="0">
              <a:buNone/>
              <a:defRPr sz="1200"/>
            </a:lvl5pPr>
            <a:lvl6pPr marL="3046176" indent="0">
              <a:buNone/>
              <a:defRPr sz="1200"/>
            </a:lvl6pPr>
            <a:lvl7pPr marL="3655395" indent="0">
              <a:buNone/>
              <a:defRPr sz="1200"/>
            </a:lvl7pPr>
            <a:lvl8pPr marL="4264640" indent="0">
              <a:buNone/>
              <a:defRPr sz="1200"/>
            </a:lvl8pPr>
            <a:lvl9pPr marL="487387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219" indent="0">
              <a:buNone/>
              <a:defRPr sz="3700"/>
            </a:lvl2pPr>
            <a:lvl3pPr marL="1218480" indent="0">
              <a:buNone/>
              <a:defRPr sz="3200"/>
            </a:lvl3pPr>
            <a:lvl4pPr marL="1827712" indent="0">
              <a:buNone/>
              <a:defRPr sz="2700"/>
            </a:lvl4pPr>
            <a:lvl5pPr marL="2436958" indent="0">
              <a:buNone/>
              <a:defRPr sz="2700"/>
            </a:lvl5pPr>
            <a:lvl6pPr marL="3046176" indent="0">
              <a:buNone/>
              <a:defRPr sz="2700"/>
            </a:lvl6pPr>
            <a:lvl7pPr marL="3655395" indent="0">
              <a:buNone/>
              <a:defRPr sz="2700"/>
            </a:lvl7pPr>
            <a:lvl8pPr marL="4264640" indent="0">
              <a:buNone/>
              <a:defRPr sz="2700"/>
            </a:lvl8pPr>
            <a:lvl9pPr marL="4873873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70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219" indent="0">
              <a:buNone/>
              <a:defRPr sz="1600"/>
            </a:lvl2pPr>
            <a:lvl3pPr marL="1218480" indent="0">
              <a:buNone/>
              <a:defRPr sz="1300"/>
            </a:lvl3pPr>
            <a:lvl4pPr marL="1827712" indent="0">
              <a:buNone/>
              <a:defRPr sz="1200"/>
            </a:lvl4pPr>
            <a:lvl5pPr marL="2436958" indent="0">
              <a:buNone/>
              <a:defRPr sz="1200"/>
            </a:lvl5pPr>
            <a:lvl6pPr marL="3046176" indent="0">
              <a:buNone/>
              <a:defRPr sz="1200"/>
            </a:lvl6pPr>
            <a:lvl7pPr marL="3655395" indent="0">
              <a:buNone/>
              <a:defRPr sz="1200"/>
            </a:lvl7pPr>
            <a:lvl8pPr marL="4264640" indent="0">
              <a:buNone/>
              <a:defRPr sz="1200"/>
            </a:lvl8pPr>
            <a:lvl9pPr marL="487387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53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2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1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0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28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8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19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76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50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436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15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3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53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7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58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42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338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83" indent="0">
              <a:buNone/>
              <a:defRPr sz="2700" b="1"/>
            </a:lvl2pPr>
            <a:lvl3pPr marL="1218600" indent="0">
              <a:buNone/>
              <a:defRPr sz="2400" b="1"/>
            </a:lvl3pPr>
            <a:lvl4pPr marL="1827893" indent="0">
              <a:buNone/>
              <a:defRPr sz="2100" b="1"/>
            </a:lvl4pPr>
            <a:lvl5pPr marL="2437198" indent="0">
              <a:buNone/>
              <a:defRPr sz="2100" b="1"/>
            </a:lvl5pPr>
            <a:lvl6pPr marL="3046480" indent="0">
              <a:buNone/>
              <a:defRPr sz="2100" b="1"/>
            </a:lvl6pPr>
            <a:lvl7pPr marL="3655763" indent="0">
              <a:buNone/>
              <a:defRPr sz="2100" b="1"/>
            </a:lvl7pPr>
            <a:lvl8pPr marL="4265067" indent="0">
              <a:buNone/>
              <a:defRPr sz="2100" b="1"/>
            </a:lvl8pPr>
            <a:lvl9pPr marL="487436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97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83" indent="0">
              <a:buNone/>
              <a:defRPr sz="2700" b="1"/>
            </a:lvl2pPr>
            <a:lvl3pPr marL="1218600" indent="0">
              <a:buNone/>
              <a:defRPr sz="2400" b="1"/>
            </a:lvl3pPr>
            <a:lvl4pPr marL="1827893" indent="0">
              <a:buNone/>
              <a:defRPr sz="2100" b="1"/>
            </a:lvl4pPr>
            <a:lvl5pPr marL="2437198" indent="0">
              <a:buNone/>
              <a:defRPr sz="2100" b="1"/>
            </a:lvl5pPr>
            <a:lvl6pPr marL="3046480" indent="0">
              <a:buNone/>
              <a:defRPr sz="2100" b="1"/>
            </a:lvl6pPr>
            <a:lvl7pPr marL="3655763" indent="0">
              <a:buNone/>
              <a:defRPr sz="2100" b="1"/>
            </a:lvl7pPr>
            <a:lvl8pPr marL="4265067" indent="0">
              <a:buNone/>
              <a:defRPr sz="2100" b="1"/>
            </a:lvl8pPr>
            <a:lvl9pPr marL="487436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97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58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2" tIns="45718" rIns="91402" bIns="45718" rtlCol="0" anchor="ctr"/>
          <a:lstStyle/>
          <a:p>
            <a:pPr algn="ctr" defTabSz="913969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81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2" tIns="45718" rIns="91402" bIns="45718" rtlCol="0" anchor="ctr"/>
          <a:lstStyle/>
          <a:p>
            <a:pPr algn="ctr" defTabSz="913969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78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283" indent="0">
              <a:buNone/>
              <a:defRPr sz="1600"/>
            </a:lvl2pPr>
            <a:lvl3pPr marL="1218600" indent="0">
              <a:buNone/>
              <a:defRPr sz="1300"/>
            </a:lvl3pPr>
            <a:lvl4pPr marL="1827893" indent="0">
              <a:buNone/>
              <a:defRPr sz="1200"/>
            </a:lvl4pPr>
            <a:lvl5pPr marL="2437198" indent="0">
              <a:buNone/>
              <a:defRPr sz="1200"/>
            </a:lvl5pPr>
            <a:lvl6pPr marL="3046480" indent="0">
              <a:buNone/>
              <a:defRPr sz="1200"/>
            </a:lvl6pPr>
            <a:lvl7pPr marL="3655763" indent="0">
              <a:buNone/>
              <a:defRPr sz="1200"/>
            </a:lvl7pPr>
            <a:lvl8pPr marL="4265067" indent="0">
              <a:buNone/>
              <a:defRPr sz="1200"/>
            </a:lvl8pPr>
            <a:lvl9pPr marL="487436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283" indent="0">
              <a:buNone/>
              <a:defRPr sz="3700"/>
            </a:lvl2pPr>
            <a:lvl3pPr marL="1218600" indent="0">
              <a:buNone/>
              <a:defRPr sz="3200"/>
            </a:lvl3pPr>
            <a:lvl4pPr marL="1827893" indent="0">
              <a:buNone/>
              <a:defRPr sz="2700"/>
            </a:lvl4pPr>
            <a:lvl5pPr marL="2437198" indent="0">
              <a:buNone/>
              <a:defRPr sz="2700"/>
            </a:lvl5pPr>
            <a:lvl6pPr marL="3046480" indent="0">
              <a:buNone/>
              <a:defRPr sz="2700"/>
            </a:lvl6pPr>
            <a:lvl7pPr marL="3655763" indent="0">
              <a:buNone/>
              <a:defRPr sz="2700"/>
            </a:lvl7pPr>
            <a:lvl8pPr marL="4265067" indent="0">
              <a:buNone/>
              <a:defRPr sz="2700"/>
            </a:lvl8pPr>
            <a:lvl9pPr marL="487436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65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283" indent="0">
              <a:buNone/>
              <a:defRPr sz="1600"/>
            </a:lvl2pPr>
            <a:lvl3pPr marL="1218600" indent="0">
              <a:buNone/>
              <a:defRPr sz="1300"/>
            </a:lvl3pPr>
            <a:lvl4pPr marL="1827893" indent="0">
              <a:buNone/>
              <a:defRPr sz="1200"/>
            </a:lvl4pPr>
            <a:lvl5pPr marL="2437198" indent="0">
              <a:buNone/>
              <a:defRPr sz="1200"/>
            </a:lvl5pPr>
            <a:lvl6pPr marL="3046480" indent="0">
              <a:buNone/>
              <a:defRPr sz="1200"/>
            </a:lvl6pPr>
            <a:lvl7pPr marL="3655763" indent="0">
              <a:buNone/>
              <a:defRPr sz="1200"/>
            </a:lvl7pPr>
            <a:lvl8pPr marL="4265067" indent="0">
              <a:buNone/>
              <a:defRPr sz="1200"/>
            </a:lvl8pPr>
            <a:lvl9pPr marL="487436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4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36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75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49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8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5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49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363" indent="0">
              <a:buNone/>
              <a:defRPr sz="2700" b="1"/>
            </a:lvl2pPr>
            <a:lvl3pPr marL="1218750" indent="0">
              <a:buNone/>
              <a:defRPr sz="2400" b="1"/>
            </a:lvl3pPr>
            <a:lvl4pPr marL="1828120" indent="0">
              <a:buNone/>
              <a:defRPr sz="2100" b="1"/>
            </a:lvl4pPr>
            <a:lvl5pPr marL="2437498" indent="0">
              <a:buNone/>
              <a:defRPr sz="2100" b="1"/>
            </a:lvl5pPr>
            <a:lvl6pPr marL="3046860" indent="0">
              <a:buNone/>
              <a:defRPr sz="2100" b="1"/>
            </a:lvl6pPr>
            <a:lvl7pPr marL="3656223" indent="0">
              <a:buNone/>
              <a:defRPr sz="2100" b="1"/>
            </a:lvl7pPr>
            <a:lvl8pPr marL="4265600" indent="0">
              <a:buNone/>
              <a:defRPr sz="2100" b="1"/>
            </a:lvl8pPr>
            <a:lvl9pPr marL="487497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90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363" indent="0">
              <a:buNone/>
              <a:defRPr sz="2700" b="1"/>
            </a:lvl2pPr>
            <a:lvl3pPr marL="1218750" indent="0">
              <a:buNone/>
              <a:defRPr sz="2400" b="1"/>
            </a:lvl3pPr>
            <a:lvl4pPr marL="1828120" indent="0">
              <a:buNone/>
              <a:defRPr sz="2100" b="1"/>
            </a:lvl4pPr>
            <a:lvl5pPr marL="2437498" indent="0">
              <a:buNone/>
              <a:defRPr sz="2100" b="1"/>
            </a:lvl5pPr>
            <a:lvl6pPr marL="3046860" indent="0">
              <a:buNone/>
              <a:defRPr sz="2100" b="1"/>
            </a:lvl6pPr>
            <a:lvl7pPr marL="3656223" indent="0">
              <a:buNone/>
              <a:defRPr sz="2100" b="1"/>
            </a:lvl7pPr>
            <a:lvl8pPr marL="4265600" indent="0">
              <a:buNone/>
              <a:defRPr sz="2100" b="1"/>
            </a:lvl8pPr>
            <a:lvl9pPr marL="487497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90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51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18" rIns="91412" bIns="45718" rtlCol="0" anchor="ctr"/>
          <a:lstStyle/>
          <a:p>
            <a:pPr algn="ctr" defTabSz="914082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74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18" rIns="91412" bIns="45718" rtlCol="0" anchor="ctr"/>
          <a:lstStyle/>
          <a:p>
            <a:pPr algn="ctr" defTabSz="914082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72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363" indent="0">
              <a:buNone/>
              <a:defRPr sz="1600"/>
            </a:lvl2pPr>
            <a:lvl3pPr marL="1218750" indent="0">
              <a:buNone/>
              <a:defRPr sz="1300"/>
            </a:lvl3pPr>
            <a:lvl4pPr marL="1828120" indent="0">
              <a:buNone/>
              <a:defRPr sz="1200"/>
            </a:lvl4pPr>
            <a:lvl5pPr marL="2437498" indent="0">
              <a:buNone/>
              <a:defRPr sz="1200"/>
            </a:lvl5pPr>
            <a:lvl6pPr marL="3046860" indent="0">
              <a:buNone/>
              <a:defRPr sz="1200"/>
            </a:lvl6pPr>
            <a:lvl7pPr marL="3656223" indent="0">
              <a:buNone/>
              <a:defRPr sz="1200"/>
            </a:lvl7pPr>
            <a:lvl8pPr marL="4265600" indent="0">
              <a:buNone/>
              <a:defRPr sz="1200"/>
            </a:lvl8pPr>
            <a:lvl9pPr marL="487497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363" indent="0">
              <a:buNone/>
              <a:defRPr sz="3700"/>
            </a:lvl2pPr>
            <a:lvl3pPr marL="1218750" indent="0">
              <a:buNone/>
              <a:defRPr sz="3200"/>
            </a:lvl3pPr>
            <a:lvl4pPr marL="1828120" indent="0">
              <a:buNone/>
              <a:defRPr sz="2700"/>
            </a:lvl4pPr>
            <a:lvl5pPr marL="2437498" indent="0">
              <a:buNone/>
              <a:defRPr sz="2700"/>
            </a:lvl5pPr>
            <a:lvl6pPr marL="3046860" indent="0">
              <a:buNone/>
              <a:defRPr sz="2700"/>
            </a:lvl6pPr>
            <a:lvl7pPr marL="3656223" indent="0">
              <a:buNone/>
              <a:defRPr sz="2700"/>
            </a:lvl7pPr>
            <a:lvl8pPr marL="4265600" indent="0">
              <a:buNone/>
              <a:defRPr sz="2700"/>
            </a:lvl8pPr>
            <a:lvl9pPr marL="487497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58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363" indent="0">
              <a:buNone/>
              <a:defRPr sz="1600"/>
            </a:lvl2pPr>
            <a:lvl3pPr marL="1218750" indent="0">
              <a:buNone/>
              <a:defRPr sz="1300"/>
            </a:lvl3pPr>
            <a:lvl4pPr marL="1828120" indent="0">
              <a:buNone/>
              <a:defRPr sz="1200"/>
            </a:lvl4pPr>
            <a:lvl5pPr marL="2437498" indent="0">
              <a:buNone/>
              <a:defRPr sz="1200"/>
            </a:lvl5pPr>
            <a:lvl6pPr marL="3046860" indent="0">
              <a:buNone/>
              <a:defRPr sz="1200"/>
            </a:lvl6pPr>
            <a:lvl7pPr marL="3656223" indent="0">
              <a:buNone/>
              <a:defRPr sz="1200"/>
            </a:lvl7pPr>
            <a:lvl8pPr marL="4265600" indent="0">
              <a:buNone/>
              <a:defRPr sz="1200"/>
            </a:lvl8pPr>
            <a:lvl9pPr marL="487497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155" indent="0">
              <a:buNone/>
              <a:defRPr sz="2700" b="1"/>
            </a:lvl2pPr>
            <a:lvl3pPr marL="1218360" indent="0">
              <a:buNone/>
              <a:defRPr sz="2400" b="1"/>
            </a:lvl3pPr>
            <a:lvl4pPr marL="1827530" indent="0">
              <a:buNone/>
              <a:defRPr sz="2100" b="1"/>
            </a:lvl4pPr>
            <a:lvl5pPr marL="2436718" indent="0">
              <a:buNone/>
              <a:defRPr sz="2100" b="1"/>
            </a:lvl5pPr>
            <a:lvl6pPr marL="3045872" indent="0">
              <a:buNone/>
              <a:defRPr sz="2100" b="1"/>
            </a:lvl6pPr>
            <a:lvl7pPr marL="3655027" indent="0">
              <a:buNone/>
              <a:defRPr sz="2100" b="1"/>
            </a:lvl7pPr>
            <a:lvl8pPr marL="4264213" indent="0">
              <a:buNone/>
              <a:defRPr sz="2100" b="1"/>
            </a:lvl8pPr>
            <a:lvl9pPr marL="487338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08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155" indent="0">
              <a:buNone/>
              <a:defRPr sz="2700" b="1"/>
            </a:lvl2pPr>
            <a:lvl3pPr marL="1218360" indent="0">
              <a:buNone/>
              <a:defRPr sz="2400" b="1"/>
            </a:lvl3pPr>
            <a:lvl4pPr marL="1827530" indent="0">
              <a:buNone/>
              <a:defRPr sz="2100" b="1"/>
            </a:lvl4pPr>
            <a:lvl5pPr marL="2436718" indent="0">
              <a:buNone/>
              <a:defRPr sz="2100" b="1"/>
            </a:lvl5pPr>
            <a:lvl6pPr marL="3045872" indent="0">
              <a:buNone/>
              <a:defRPr sz="2100" b="1"/>
            </a:lvl6pPr>
            <a:lvl7pPr marL="3655027" indent="0">
              <a:buNone/>
              <a:defRPr sz="2100" b="1"/>
            </a:lvl7pPr>
            <a:lvl8pPr marL="4264213" indent="0">
              <a:buNone/>
              <a:defRPr sz="2100" b="1"/>
            </a:lvl8pPr>
            <a:lvl9pPr marL="487338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08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5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3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39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85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1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7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2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70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59" indent="0">
              <a:buNone/>
              <a:defRPr sz="2700" b="1"/>
            </a:lvl2pPr>
            <a:lvl3pPr marL="1218930" indent="0">
              <a:buNone/>
              <a:defRPr sz="2400" b="1"/>
            </a:lvl3pPr>
            <a:lvl4pPr marL="1828392" indent="0">
              <a:buNone/>
              <a:defRPr sz="2100" b="1"/>
            </a:lvl4pPr>
            <a:lvl5pPr marL="2437858" indent="0">
              <a:buNone/>
              <a:defRPr sz="2100" b="1"/>
            </a:lvl5pPr>
            <a:lvl6pPr marL="3047316" indent="0">
              <a:buNone/>
              <a:defRPr sz="2100" b="1"/>
            </a:lvl6pPr>
            <a:lvl7pPr marL="3656775" indent="0">
              <a:buNone/>
              <a:defRPr sz="2100" b="1"/>
            </a:lvl7pPr>
            <a:lvl8pPr marL="4266240" indent="0">
              <a:buNone/>
              <a:defRPr sz="2100" b="1"/>
            </a:lvl8pPr>
            <a:lvl9pPr marL="487570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59" indent="0">
              <a:buNone/>
              <a:defRPr sz="2700" b="1"/>
            </a:lvl2pPr>
            <a:lvl3pPr marL="1218930" indent="0">
              <a:buNone/>
              <a:defRPr sz="2400" b="1"/>
            </a:lvl3pPr>
            <a:lvl4pPr marL="1828392" indent="0">
              <a:buNone/>
              <a:defRPr sz="2100" b="1"/>
            </a:lvl4pPr>
            <a:lvl5pPr marL="2437858" indent="0">
              <a:buNone/>
              <a:defRPr sz="2100" b="1"/>
            </a:lvl5pPr>
            <a:lvl6pPr marL="3047316" indent="0">
              <a:buNone/>
              <a:defRPr sz="2100" b="1"/>
            </a:lvl6pPr>
            <a:lvl7pPr marL="3656775" indent="0">
              <a:buNone/>
              <a:defRPr sz="2100" b="1"/>
            </a:lvl7pPr>
            <a:lvl8pPr marL="4266240" indent="0">
              <a:buNone/>
              <a:defRPr sz="2100" b="1"/>
            </a:lvl8pPr>
            <a:lvl9pPr marL="487570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43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rtlCol="0" anchor="ctr"/>
          <a:lstStyle/>
          <a:p>
            <a:pPr algn="ctr" defTabSz="91421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66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rtlCol="0" anchor="ctr"/>
          <a:lstStyle/>
          <a:p>
            <a:pPr algn="ctr" defTabSz="91421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6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59" indent="0">
              <a:buNone/>
              <a:defRPr sz="1600"/>
            </a:lvl2pPr>
            <a:lvl3pPr marL="1218930" indent="0">
              <a:buNone/>
              <a:defRPr sz="1300"/>
            </a:lvl3pPr>
            <a:lvl4pPr marL="1828392" indent="0">
              <a:buNone/>
              <a:defRPr sz="1200"/>
            </a:lvl4pPr>
            <a:lvl5pPr marL="2437858" indent="0">
              <a:buNone/>
              <a:defRPr sz="1200"/>
            </a:lvl5pPr>
            <a:lvl6pPr marL="3047316" indent="0">
              <a:buNone/>
              <a:defRPr sz="1200"/>
            </a:lvl6pPr>
            <a:lvl7pPr marL="3656775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59" indent="0">
              <a:buNone/>
              <a:defRPr sz="3700"/>
            </a:lvl2pPr>
            <a:lvl3pPr marL="1218930" indent="0">
              <a:buNone/>
              <a:defRPr sz="3200"/>
            </a:lvl3pPr>
            <a:lvl4pPr marL="1828392" indent="0">
              <a:buNone/>
              <a:defRPr sz="2700"/>
            </a:lvl4pPr>
            <a:lvl5pPr marL="2437858" indent="0">
              <a:buNone/>
              <a:defRPr sz="2700"/>
            </a:lvl5pPr>
            <a:lvl6pPr marL="3047316" indent="0">
              <a:buNone/>
              <a:defRPr sz="2700"/>
            </a:lvl6pPr>
            <a:lvl7pPr marL="3656775" indent="0">
              <a:buNone/>
              <a:defRPr sz="2700"/>
            </a:lvl7pPr>
            <a:lvl8pPr marL="4266240" indent="0">
              <a:buNone/>
              <a:defRPr sz="2700"/>
            </a:lvl8pPr>
            <a:lvl9pPr marL="4875703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50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59" indent="0">
              <a:buNone/>
              <a:defRPr sz="1600"/>
            </a:lvl2pPr>
            <a:lvl3pPr marL="1218930" indent="0">
              <a:buNone/>
              <a:defRPr sz="1300"/>
            </a:lvl3pPr>
            <a:lvl4pPr marL="1828392" indent="0">
              <a:buNone/>
              <a:defRPr sz="1200"/>
            </a:lvl4pPr>
            <a:lvl5pPr marL="2437858" indent="0">
              <a:buNone/>
              <a:defRPr sz="1200"/>
            </a:lvl5pPr>
            <a:lvl6pPr marL="3047316" indent="0">
              <a:buNone/>
              <a:defRPr sz="1200"/>
            </a:lvl6pPr>
            <a:lvl7pPr marL="3656775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4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2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84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4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98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55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69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6" tIns="45718" rIns="91386" bIns="45718" rtlCol="0" anchor="ctr"/>
          <a:lstStyle/>
          <a:p>
            <a:pPr algn="ctr" defTabSz="913788">
              <a:defRPr/>
            </a:pPr>
            <a:endParaRPr lang="zh-CN" altLang="en-US" sz="1900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92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6" tIns="45718" rIns="91386" bIns="45718" rtlCol="0" anchor="ctr"/>
          <a:lstStyle/>
          <a:p>
            <a:pPr algn="ctr" defTabSz="913788">
              <a:defRPr/>
            </a:pPr>
            <a:endParaRPr lang="zh-CN" altLang="en-US" sz="1900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700" b="1"/>
            </a:lvl2pPr>
            <a:lvl3pPr marL="1219140" indent="0">
              <a:buNone/>
              <a:defRPr sz="2400" b="1"/>
            </a:lvl3pPr>
            <a:lvl4pPr marL="1828709" indent="0">
              <a:buNone/>
              <a:defRPr sz="2100" b="1"/>
            </a:lvl4pPr>
            <a:lvl5pPr marL="2438278" indent="0">
              <a:buNone/>
              <a:defRPr sz="2100" b="1"/>
            </a:lvl5pPr>
            <a:lvl6pPr marL="3047848" indent="0">
              <a:buNone/>
              <a:defRPr sz="2100" b="1"/>
            </a:lvl6pPr>
            <a:lvl7pPr marL="3657418" indent="0">
              <a:buNone/>
              <a:defRPr sz="2100" b="1"/>
            </a:lvl7pPr>
            <a:lvl8pPr marL="4266987" indent="0">
              <a:buNone/>
              <a:defRPr sz="2100" b="1"/>
            </a:lvl8pPr>
            <a:lvl9pPr marL="4876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700" b="1"/>
            </a:lvl2pPr>
            <a:lvl3pPr marL="1219140" indent="0">
              <a:buNone/>
              <a:defRPr sz="2400" b="1"/>
            </a:lvl3pPr>
            <a:lvl4pPr marL="1828709" indent="0">
              <a:buNone/>
              <a:defRPr sz="2100" b="1"/>
            </a:lvl4pPr>
            <a:lvl5pPr marL="2438278" indent="0">
              <a:buNone/>
              <a:defRPr sz="2100" b="1"/>
            </a:lvl5pPr>
            <a:lvl6pPr marL="3047848" indent="0">
              <a:buNone/>
              <a:defRPr sz="2100" b="1"/>
            </a:lvl6pPr>
            <a:lvl7pPr marL="3657418" indent="0">
              <a:buNone/>
              <a:defRPr sz="2100" b="1"/>
            </a:lvl7pPr>
            <a:lvl8pPr marL="4266987" indent="0">
              <a:buNone/>
              <a:defRPr sz="2100" b="1"/>
            </a:lvl8pPr>
            <a:lvl9pPr marL="4876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34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57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7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570" indent="0">
              <a:buNone/>
              <a:defRPr sz="1600"/>
            </a:lvl2pPr>
            <a:lvl3pPr marL="1219140" indent="0">
              <a:buNone/>
              <a:defRPr sz="1300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8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570" indent="0">
              <a:buNone/>
              <a:defRPr sz="3700"/>
            </a:lvl2pPr>
            <a:lvl3pPr marL="1219140" indent="0">
              <a:buNone/>
              <a:defRPr sz="3200"/>
            </a:lvl3pPr>
            <a:lvl4pPr marL="1828709" indent="0">
              <a:buNone/>
              <a:defRPr sz="2700"/>
            </a:lvl4pPr>
            <a:lvl5pPr marL="2438278" indent="0">
              <a:buNone/>
              <a:defRPr sz="2700"/>
            </a:lvl5pPr>
            <a:lvl6pPr marL="3047848" indent="0">
              <a:buNone/>
              <a:defRPr sz="2700"/>
            </a:lvl6pPr>
            <a:lvl7pPr marL="3657418" indent="0">
              <a:buNone/>
              <a:defRPr sz="2700"/>
            </a:lvl7pPr>
            <a:lvl8pPr marL="4266987" indent="0">
              <a:buNone/>
              <a:defRPr sz="2700"/>
            </a:lvl8pPr>
            <a:lvl9pPr marL="487655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570" indent="0">
              <a:buNone/>
              <a:defRPr sz="1600"/>
            </a:lvl2pPr>
            <a:lvl3pPr marL="1219140" indent="0">
              <a:buNone/>
              <a:defRPr sz="1300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8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89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155" indent="0">
              <a:buNone/>
              <a:defRPr sz="1600"/>
            </a:lvl2pPr>
            <a:lvl3pPr marL="1218360" indent="0">
              <a:buNone/>
              <a:defRPr sz="1300"/>
            </a:lvl3pPr>
            <a:lvl4pPr marL="1827530" indent="0">
              <a:buNone/>
              <a:defRPr sz="1200"/>
            </a:lvl4pPr>
            <a:lvl5pPr marL="2436718" indent="0">
              <a:buNone/>
              <a:defRPr sz="1200"/>
            </a:lvl5pPr>
            <a:lvl6pPr marL="3045872" indent="0">
              <a:buNone/>
              <a:defRPr sz="1200"/>
            </a:lvl6pPr>
            <a:lvl7pPr marL="3655027" indent="0">
              <a:buNone/>
              <a:defRPr sz="1200"/>
            </a:lvl7pPr>
            <a:lvl8pPr marL="4264213" indent="0">
              <a:buNone/>
              <a:defRPr sz="1200"/>
            </a:lvl8pPr>
            <a:lvl9pPr marL="4873385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6.xml"/><Relationship Id="rId14" Type="http://schemas.openxmlformats.org/officeDocument/2006/relationships/theme" Target="../theme/theme2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39.xml"/><Relationship Id="rId14" Type="http://schemas.openxmlformats.org/officeDocument/2006/relationships/theme" Target="../theme/theme3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2.xml"/><Relationship Id="rId14" Type="http://schemas.openxmlformats.org/officeDocument/2006/relationships/theme" Target="../theme/theme4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9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5.xml"/><Relationship Id="rId14" Type="http://schemas.openxmlformats.org/officeDocument/2006/relationships/theme" Target="../theme/theme5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9.xml"/><Relationship Id="rId8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78.xml"/><Relationship Id="rId14" Type="http://schemas.openxmlformats.org/officeDocument/2006/relationships/theme" Target="../theme/theme6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86" tIns="45718" rIns="9138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86" tIns="45718" rIns="9138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l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ctr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r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36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867" indent="-456867" algn="l" defTabSz="121836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926" indent="-380738" algn="l" defTabSz="121836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937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107" indent="-304576" algn="l" defTabSz="121836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294" indent="-304576" algn="l" defTabSz="121836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448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9637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8808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7979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155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36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53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718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872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027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213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385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94" tIns="45718" rIns="91394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94" tIns="45718" rIns="91394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l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ctr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r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48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8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022" indent="-380776" algn="l" defTabSz="121848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089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320" indent="-304608" algn="l" defTabSz="121848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566" indent="-304608" algn="l" defTabSz="121848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784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032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264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8496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48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712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958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176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395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64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873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02" tIns="45718" rIns="91402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02" tIns="45718" rIns="91402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l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ctr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r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6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63" indent="-456963" algn="l" defTabSz="121860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118" indent="-380813" algn="l" defTabSz="121860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241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533" indent="-304640" algn="l" defTabSz="121860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838" indent="-304640" algn="l" defTabSz="121860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120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426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720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013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28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0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89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98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48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76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067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361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12" tIns="45718" rIns="91412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12" tIns="45718" rIns="91412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l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ctr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r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75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23" indent="-457023" algn="l" defTabSz="121875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238" indent="-380860" algn="l" defTabSz="121875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431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800" indent="-304680" algn="l" defTabSz="121875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178" indent="-304680" algn="l" defTabSz="121875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54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92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29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6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63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5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2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498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86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223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60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971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24" tIns="45718" rIns="91424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24" tIns="45718" rIns="91424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l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12/3/18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ctr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r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93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95" indent="-457095" algn="l" defTabSz="121893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82" indent="-380916" algn="l" defTabSz="121893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59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120" indent="-304728" algn="l" defTabSz="121893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86" indent="-304728" algn="l" defTabSz="121893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44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512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974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436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59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92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58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16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775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4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03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 defTabSz="914377">
                <a:defRPr/>
              </a:pPr>
              <a:t>12/3/18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4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121914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121914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121914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121914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0" y="2402879"/>
            <a:ext cx="12202789" cy="4483284"/>
          </a:xfrm>
          <a:custGeom>
            <a:avLst/>
            <a:gdLst>
              <a:gd name="connsiteX0" fmla="*/ 0 w 12192000"/>
              <a:gd name="connsiteY0" fmla="*/ 0 h 1435099"/>
              <a:gd name="connsiteX1" fmla="*/ 4669277 w 12192000"/>
              <a:gd name="connsiteY1" fmla="*/ 0 h 1435099"/>
              <a:gd name="connsiteX2" fmla="*/ 4712442 w 12192000"/>
              <a:gd name="connsiteY2" fmla="*/ 89607 h 1435099"/>
              <a:gd name="connsiteX3" fmla="*/ 6096000 w 12192000"/>
              <a:gd name="connsiteY3" fmla="*/ 913066 h 1435099"/>
              <a:gd name="connsiteX4" fmla="*/ 7479558 w 12192000"/>
              <a:gd name="connsiteY4" fmla="*/ 89607 h 1435099"/>
              <a:gd name="connsiteX5" fmla="*/ 7522724 w 12192000"/>
              <a:gd name="connsiteY5" fmla="*/ 0 h 1435099"/>
              <a:gd name="connsiteX6" fmla="*/ 12192000 w 12192000"/>
              <a:gd name="connsiteY6" fmla="*/ 0 h 1435099"/>
              <a:gd name="connsiteX7" fmla="*/ 12192000 w 12192000"/>
              <a:gd name="connsiteY7" fmla="*/ 1435099 h 1435099"/>
              <a:gd name="connsiteX8" fmla="*/ 0 w 12192000"/>
              <a:gd name="connsiteY8" fmla="*/ 1435099 h 1435099"/>
              <a:gd name="connsiteX0" fmla="*/ 0 w 12192000"/>
              <a:gd name="connsiteY0" fmla="*/ 0 h 4488494"/>
              <a:gd name="connsiteX1" fmla="*/ 4669277 w 12192000"/>
              <a:gd name="connsiteY1" fmla="*/ 0 h 4488494"/>
              <a:gd name="connsiteX2" fmla="*/ 4712442 w 12192000"/>
              <a:gd name="connsiteY2" fmla="*/ 89607 h 4488494"/>
              <a:gd name="connsiteX3" fmla="*/ 6096000 w 12192000"/>
              <a:gd name="connsiteY3" fmla="*/ 913066 h 4488494"/>
              <a:gd name="connsiteX4" fmla="*/ 7479558 w 12192000"/>
              <a:gd name="connsiteY4" fmla="*/ 89607 h 4488494"/>
              <a:gd name="connsiteX5" fmla="*/ 7522724 w 12192000"/>
              <a:gd name="connsiteY5" fmla="*/ 0 h 4488494"/>
              <a:gd name="connsiteX6" fmla="*/ 12192000 w 12192000"/>
              <a:gd name="connsiteY6" fmla="*/ 0 h 4488494"/>
              <a:gd name="connsiteX7" fmla="*/ 12192000 w 12192000"/>
              <a:gd name="connsiteY7" fmla="*/ 1435099 h 4488494"/>
              <a:gd name="connsiteX8" fmla="*/ 10789 w 12192000"/>
              <a:gd name="connsiteY8" fmla="*/ 4488494 h 4488494"/>
              <a:gd name="connsiteX9" fmla="*/ 0 w 12192000"/>
              <a:gd name="connsiteY9" fmla="*/ 0 h 4488494"/>
              <a:gd name="connsiteX0" fmla="*/ 0 w 12202789"/>
              <a:gd name="connsiteY0" fmla="*/ 0 h 4488494"/>
              <a:gd name="connsiteX1" fmla="*/ 4669277 w 12202789"/>
              <a:gd name="connsiteY1" fmla="*/ 0 h 4488494"/>
              <a:gd name="connsiteX2" fmla="*/ 4712442 w 12202789"/>
              <a:gd name="connsiteY2" fmla="*/ 89607 h 4488494"/>
              <a:gd name="connsiteX3" fmla="*/ 6096000 w 12202789"/>
              <a:gd name="connsiteY3" fmla="*/ 913066 h 4488494"/>
              <a:gd name="connsiteX4" fmla="*/ 7479558 w 12202789"/>
              <a:gd name="connsiteY4" fmla="*/ 89607 h 4488494"/>
              <a:gd name="connsiteX5" fmla="*/ 7522724 w 12202789"/>
              <a:gd name="connsiteY5" fmla="*/ 0 h 4488494"/>
              <a:gd name="connsiteX6" fmla="*/ 12192000 w 12202789"/>
              <a:gd name="connsiteY6" fmla="*/ 0 h 4488494"/>
              <a:gd name="connsiteX7" fmla="*/ 12202789 w 12202789"/>
              <a:gd name="connsiteY7" fmla="*/ 4466915 h 4488494"/>
              <a:gd name="connsiteX8" fmla="*/ 10789 w 12202789"/>
              <a:gd name="connsiteY8" fmla="*/ 4488494 h 4488494"/>
              <a:gd name="connsiteX9" fmla="*/ 0 w 12202789"/>
              <a:gd name="connsiteY9" fmla="*/ 0 h 4488494"/>
              <a:gd name="connsiteX0" fmla="*/ 0 w 12202789"/>
              <a:gd name="connsiteY0" fmla="*/ 0 h 4483285"/>
              <a:gd name="connsiteX1" fmla="*/ 4669277 w 12202789"/>
              <a:gd name="connsiteY1" fmla="*/ 0 h 4483285"/>
              <a:gd name="connsiteX2" fmla="*/ 4712442 w 12202789"/>
              <a:gd name="connsiteY2" fmla="*/ 89607 h 4483285"/>
              <a:gd name="connsiteX3" fmla="*/ 6096000 w 12202789"/>
              <a:gd name="connsiteY3" fmla="*/ 913066 h 4483285"/>
              <a:gd name="connsiteX4" fmla="*/ 7479558 w 12202789"/>
              <a:gd name="connsiteY4" fmla="*/ 89607 h 4483285"/>
              <a:gd name="connsiteX5" fmla="*/ 7522724 w 12202789"/>
              <a:gd name="connsiteY5" fmla="*/ 0 h 4483285"/>
              <a:gd name="connsiteX6" fmla="*/ 12192000 w 12202789"/>
              <a:gd name="connsiteY6" fmla="*/ 0 h 4483285"/>
              <a:gd name="connsiteX7" fmla="*/ 12202789 w 12202789"/>
              <a:gd name="connsiteY7" fmla="*/ 4466915 h 4483285"/>
              <a:gd name="connsiteX8" fmla="*/ 369 w 12202789"/>
              <a:gd name="connsiteY8" fmla="*/ 4483285 h 4483285"/>
              <a:gd name="connsiteX9" fmla="*/ 0 w 12202789"/>
              <a:gd name="connsiteY9" fmla="*/ 0 h 44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2789" h="4483285">
                <a:moveTo>
                  <a:pt x="0" y="0"/>
                </a:moveTo>
                <a:lnTo>
                  <a:pt x="4669277" y="0"/>
                </a:lnTo>
                <a:lnTo>
                  <a:pt x="4712442" y="89607"/>
                </a:lnTo>
                <a:cubicBezTo>
                  <a:pt x="4978892" y="580096"/>
                  <a:pt x="5498561" y="913066"/>
                  <a:pt x="6096000" y="913066"/>
                </a:cubicBezTo>
                <a:cubicBezTo>
                  <a:pt x="6693439" y="913066"/>
                  <a:pt x="7213109" y="580096"/>
                  <a:pt x="7479558" y="89607"/>
                </a:cubicBezTo>
                <a:lnTo>
                  <a:pt x="7522724" y="0"/>
                </a:lnTo>
                <a:lnTo>
                  <a:pt x="12192000" y="0"/>
                </a:lnTo>
                <a:cubicBezTo>
                  <a:pt x="12195596" y="1488972"/>
                  <a:pt x="12199193" y="2977943"/>
                  <a:pt x="12202789" y="4466915"/>
                </a:cubicBezTo>
                <a:lnTo>
                  <a:pt x="369" y="4483285"/>
                </a:lnTo>
                <a:cubicBezTo>
                  <a:pt x="369" y="4004919"/>
                  <a:pt x="0" y="47836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8" tIns="45718" rIns="91388" bIns="45718"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4442273" y="88749"/>
            <a:ext cx="3307459" cy="3307459"/>
            <a:chOff x="4240335" y="3008435"/>
            <a:chExt cx="3711332" cy="3711332"/>
          </a:xfrm>
        </p:grpSpPr>
        <p:sp>
          <p:nvSpPr>
            <p:cNvPr id="7" name="椭圆 6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228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6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2" name="椭圆 1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2334918" y="2041142"/>
                <a:ext cx="2137923" cy="21379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952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3" name="TextBox 42"/>
          <p:cNvSpPr txBox="1"/>
          <p:nvPr/>
        </p:nvSpPr>
        <p:spPr>
          <a:xfrm>
            <a:off x="2357761" y="3693000"/>
            <a:ext cx="7449671" cy="913071"/>
          </a:xfrm>
          <a:prstGeom prst="rect">
            <a:avLst/>
          </a:prstGeom>
          <a:noFill/>
        </p:spPr>
        <p:txBody>
          <a:bodyPr wrap="square" lIns="91388" tIns="45718" rIns="91388" bIns="45718" rtlCol="0">
            <a:spAutoFit/>
          </a:bodyPr>
          <a:lstStyle/>
          <a:p>
            <a:pPr algn="ctr">
              <a:defRPr/>
            </a:pPr>
            <a:r>
              <a:rPr lang="en-US" altLang="zh-CN" sz="5300" b="1" dirty="0" smtClean="0">
                <a:solidFill>
                  <a:schemeClr val="bg1"/>
                </a:solidFill>
                <a:latin typeface="+mn-ea"/>
              </a:rPr>
              <a:t>Learning Flutter</a:t>
            </a:r>
            <a:endParaRPr lang="zh-CN" altLang="en-US" sz="53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529853" y="4699719"/>
            <a:ext cx="7125167" cy="609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8" tIns="45718" rIns="91388" bIns="45718"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306986" y="4879845"/>
            <a:ext cx="7554201" cy="338552"/>
          </a:xfrm>
          <a:prstGeom prst="rect">
            <a:avLst/>
          </a:prstGeom>
        </p:spPr>
        <p:txBody>
          <a:bodyPr wrap="square" lIns="91388" tIns="45718" rIns="91388" bIns="45718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将会帮你更容易，更快速的开发出界面美观的移动应用。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--by Google</a:t>
            </a:r>
            <a:endParaRPr lang="en-GB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14"/>
          <p:cNvSpPr txBox="1"/>
          <p:nvPr/>
        </p:nvSpPr>
        <p:spPr>
          <a:xfrm>
            <a:off x="4877511" y="1146592"/>
            <a:ext cx="2419084" cy="1077217"/>
          </a:xfrm>
          <a:prstGeom prst="rect">
            <a:avLst/>
          </a:prstGeom>
          <a:noFill/>
        </p:spPr>
        <p:txBody>
          <a:bodyPr wrap="square" lIns="91388" tIns="45718" rIns="91388" bIns="45718" rtlCol="0">
            <a:spAutoFit/>
          </a:bodyPr>
          <a:lstStyle/>
          <a:p>
            <a:pPr algn="ctr"/>
            <a:r>
              <a:rPr lang="en-US" altLang="zh-CN" sz="6400" dirty="0" smtClean="0">
                <a:solidFill>
                  <a:schemeClr val="accent3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Start</a:t>
            </a:r>
            <a:endParaRPr lang="zh-CN" altLang="en-US" sz="6400" dirty="0">
              <a:solidFill>
                <a:schemeClr val="accent3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8" name="组合 44"/>
          <p:cNvGrpSpPr/>
          <p:nvPr/>
        </p:nvGrpSpPr>
        <p:grpSpPr>
          <a:xfrm>
            <a:off x="4538940" y="5795790"/>
            <a:ext cx="3101997" cy="436551"/>
            <a:chOff x="3859552" y="4685933"/>
            <a:chExt cx="4472896" cy="626746"/>
          </a:xfrm>
        </p:grpSpPr>
        <p:sp>
          <p:nvSpPr>
            <p:cNvPr id="46" name="圆角矩形 45"/>
            <p:cNvSpPr/>
            <p:nvPr/>
          </p:nvSpPr>
          <p:spPr>
            <a:xfrm>
              <a:off x="3859552" y="4685933"/>
              <a:ext cx="4472896" cy="626746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3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554990" y="4773839"/>
              <a:ext cx="3061559" cy="4639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defRPr/>
              </a:pPr>
              <a:r>
                <a:rPr lang="zh-CN" altLang="en-US" sz="1500" dirty="0" smtClean="0">
                  <a:solidFill>
                    <a:schemeClr val="bg1"/>
                  </a:solidFill>
                  <a:latin typeface="+mn-ea"/>
                </a:rPr>
                <a:t>主讲人：</a:t>
              </a:r>
              <a:r>
                <a:rPr lang="en-US" altLang="zh-CN" sz="1500" dirty="0" smtClean="0">
                  <a:solidFill>
                    <a:schemeClr val="bg1"/>
                  </a:solidFill>
                  <a:latin typeface="+mn-ea"/>
                </a:rPr>
                <a:t>@</a:t>
              </a:r>
              <a:r>
                <a:rPr lang="zh-CN" altLang="en-US" sz="1500" dirty="0" smtClean="0">
                  <a:solidFill>
                    <a:schemeClr val="bg1"/>
                  </a:solidFill>
                  <a:latin typeface="+mn-ea"/>
                </a:rPr>
                <a:t>韩良冬</a:t>
              </a:r>
              <a:endParaRPr lang="zh-CN" altLang="en-US" sz="1500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5" name="Brui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2484100" y="0"/>
            <a:ext cx="812800" cy="812800"/>
          </a:xfrm>
          <a:prstGeom prst="rect">
            <a:avLst/>
          </a:prstGeom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486078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4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 animBg="1"/>
      <p:bldP spid="13" grpId="0"/>
      <p:bldP spid="20" grpId="0" animBg="1"/>
      <p:bldP spid="21" grpId="0"/>
      <p:bldP spid="4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 flipV="1">
            <a:off x="0" y="-32896"/>
            <a:ext cx="12192000" cy="1685707"/>
          </a:xfrm>
          <a:custGeom>
            <a:avLst/>
            <a:gdLst>
              <a:gd name="connsiteX0" fmla="*/ 0 w 12192000"/>
              <a:gd name="connsiteY0" fmla="*/ 1685707 h 1685707"/>
              <a:gd name="connsiteX1" fmla="*/ 12192000 w 12192000"/>
              <a:gd name="connsiteY1" fmla="*/ 1685707 h 1685707"/>
              <a:gd name="connsiteX2" fmla="*/ 12192000 w 12192000"/>
              <a:gd name="connsiteY2" fmla="*/ 1435099 h 1685707"/>
              <a:gd name="connsiteX3" fmla="*/ 12192000 w 12192000"/>
              <a:gd name="connsiteY3" fmla="*/ 1335080 h 1685707"/>
              <a:gd name="connsiteX4" fmla="*/ 12192000 w 12192000"/>
              <a:gd name="connsiteY4" fmla="*/ 0 h 1685707"/>
              <a:gd name="connsiteX5" fmla="*/ 7522724 w 12192000"/>
              <a:gd name="connsiteY5" fmla="*/ 0 h 1685707"/>
              <a:gd name="connsiteX6" fmla="*/ 7479558 w 12192000"/>
              <a:gd name="connsiteY6" fmla="*/ 89607 h 1685707"/>
              <a:gd name="connsiteX7" fmla="*/ 6096000 w 12192000"/>
              <a:gd name="connsiteY7" fmla="*/ 913066 h 1685707"/>
              <a:gd name="connsiteX8" fmla="*/ 4712442 w 12192000"/>
              <a:gd name="connsiteY8" fmla="*/ 89607 h 1685707"/>
              <a:gd name="connsiteX9" fmla="*/ 4669277 w 12192000"/>
              <a:gd name="connsiteY9" fmla="*/ 0 h 1685707"/>
              <a:gd name="connsiteX10" fmla="*/ 0 w 12192000"/>
              <a:gd name="connsiteY10" fmla="*/ 0 h 1685707"/>
              <a:gd name="connsiteX11" fmla="*/ 0 w 12192000"/>
              <a:gd name="connsiteY11" fmla="*/ 1335080 h 1685707"/>
              <a:gd name="connsiteX12" fmla="*/ 0 w 12192000"/>
              <a:gd name="connsiteY12" fmla="*/ 1435099 h 168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685707">
                <a:moveTo>
                  <a:pt x="0" y="1685707"/>
                </a:moveTo>
                <a:lnTo>
                  <a:pt x="12192000" y="1685707"/>
                </a:lnTo>
                <a:lnTo>
                  <a:pt x="12192000" y="1435099"/>
                </a:lnTo>
                <a:lnTo>
                  <a:pt x="12192000" y="1335080"/>
                </a:lnTo>
                <a:lnTo>
                  <a:pt x="12192000" y="0"/>
                </a:lnTo>
                <a:lnTo>
                  <a:pt x="7522724" y="0"/>
                </a:lnTo>
                <a:lnTo>
                  <a:pt x="7479558" y="89607"/>
                </a:lnTo>
                <a:cubicBezTo>
                  <a:pt x="7213109" y="580096"/>
                  <a:pt x="6693439" y="913066"/>
                  <a:pt x="6096000" y="913066"/>
                </a:cubicBezTo>
                <a:cubicBezTo>
                  <a:pt x="5498561" y="913066"/>
                  <a:pt x="4978892" y="580096"/>
                  <a:pt x="4712442" y="89607"/>
                </a:cubicBezTo>
                <a:lnTo>
                  <a:pt x="4669277" y="0"/>
                </a:lnTo>
                <a:lnTo>
                  <a:pt x="0" y="0"/>
                </a:lnTo>
                <a:lnTo>
                  <a:pt x="0" y="1335080"/>
                </a:lnTo>
                <a:lnTo>
                  <a:pt x="0" y="14350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22" tIns="45718" rIns="91422" bIns="45718" rtlCol="0" anchor="ctr">
            <a:noAutofit/>
          </a:bodyPr>
          <a:lstStyle/>
          <a:p>
            <a:pPr algn="ctr" defTabSz="91419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4439085" y="597797"/>
            <a:ext cx="3307459" cy="3307459"/>
            <a:chOff x="4240335" y="3008435"/>
            <a:chExt cx="3711332" cy="3711332"/>
          </a:xfrm>
        </p:grpSpPr>
        <p:sp>
          <p:nvSpPr>
            <p:cNvPr id="6" name="椭圆 5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228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6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8" name="椭圆 7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9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2334918" y="2041142"/>
                <a:ext cx="2137923" cy="21379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952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9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8" name="TextBox 42"/>
          <p:cNvSpPr txBox="1"/>
          <p:nvPr/>
        </p:nvSpPr>
        <p:spPr>
          <a:xfrm>
            <a:off x="3449890" y="3960150"/>
            <a:ext cx="5292247" cy="861775"/>
          </a:xfrm>
          <a:prstGeom prst="rect">
            <a:avLst/>
          </a:prstGeom>
          <a:noFill/>
        </p:spPr>
        <p:txBody>
          <a:bodyPr wrap="square" lIns="121896" tIns="60948" rIns="121896" bIns="60948" rtlCol="0">
            <a:spAutoFit/>
          </a:bodyPr>
          <a:lstStyle/>
          <a:p>
            <a:pPr algn="ctr" defTabSz="914196">
              <a:defRPr/>
            </a:pPr>
            <a:r>
              <a:rPr lang="zh-CN" altLang="en-US" sz="4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感谢您的观看</a:t>
            </a:r>
          </a:p>
        </p:txBody>
      </p:sp>
      <p:sp>
        <p:nvSpPr>
          <p:cNvPr id="29" name="圆角矩形 28"/>
          <p:cNvSpPr/>
          <p:nvPr/>
        </p:nvSpPr>
        <p:spPr>
          <a:xfrm>
            <a:off x="3422877" y="4848925"/>
            <a:ext cx="534627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6" tIns="60948" rIns="121896" bIns="60948" rtlCol="0" anchor="ctr"/>
          <a:lstStyle/>
          <a:p>
            <a:pPr algn="ctr" defTabSz="914196">
              <a:defRPr/>
            </a:pPr>
            <a:endParaRPr lang="zh-CN" altLang="en-US" dirty="0">
              <a:solidFill>
                <a:srgbClr val="FFFFFF"/>
              </a:solidFill>
              <a:latin typeface="微软雅黑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487040" y="4894603"/>
            <a:ext cx="5217925" cy="492444"/>
          </a:xfrm>
          <a:prstGeom prst="rect">
            <a:avLst/>
          </a:prstGeom>
        </p:spPr>
        <p:txBody>
          <a:bodyPr wrap="square" lIns="121896" tIns="60948" rIns="121896" bIns="60948">
            <a:spAutoFit/>
          </a:bodyPr>
          <a:lstStyle/>
          <a:p>
            <a:pPr algn="dist" defTabSz="914196">
              <a:defRPr/>
            </a:pPr>
            <a:r>
              <a:rPr lang="en-US" altLang="zh-CN" sz="240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THANKS FOR WATCHING</a:t>
            </a:r>
            <a:endParaRPr lang="zh-CN" altLang="en-US" sz="2400" dirty="0">
              <a:solidFill>
                <a:srgbClr val="000000">
                  <a:lumMod val="65000"/>
                  <a:lumOff val="35000"/>
                </a:srgbClr>
              </a:solidFill>
              <a:latin typeface="微软雅黑"/>
            </a:endParaRPr>
          </a:p>
        </p:txBody>
      </p:sp>
      <p:sp>
        <p:nvSpPr>
          <p:cNvPr id="31" name="文本框 14"/>
          <p:cNvSpPr txBox="1"/>
          <p:nvPr/>
        </p:nvSpPr>
        <p:spPr>
          <a:xfrm>
            <a:off x="4908755" y="1652821"/>
            <a:ext cx="2419084" cy="1077215"/>
          </a:xfrm>
          <a:prstGeom prst="rect">
            <a:avLst/>
          </a:prstGeom>
          <a:noFill/>
        </p:spPr>
        <p:txBody>
          <a:bodyPr wrap="square" lIns="91422" tIns="45718" rIns="91422" bIns="45718" rtlCol="0">
            <a:spAutoFit/>
          </a:bodyPr>
          <a:lstStyle/>
          <a:p>
            <a:pPr algn="ctr" defTabSz="914196"/>
            <a:r>
              <a:rPr lang="en-US" altLang="zh-CN" sz="6400" dirty="0" smtClean="0">
                <a:solidFill>
                  <a:srgbClr val="01B3C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keep</a:t>
            </a:r>
            <a:endParaRPr lang="zh-CN" altLang="en-US" sz="6400" dirty="0">
              <a:solidFill>
                <a:srgbClr val="01B3C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4480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-118833" y="0"/>
            <a:ext cx="2837789" cy="6858000"/>
          </a:xfrm>
          <a:custGeom>
            <a:avLst/>
            <a:gdLst>
              <a:gd name="connsiteX0" fmla="*/ 0 w 2837789"/>
              <a:gd name="connsiteY0" fmla="*/ 0 h 6858000"/>
              <a:gd name="connsiteX1" fmla="*/ 537934 w 2837789"/>
              <a:gd name="connsiteY1" fmla="*/ 0 h 6858000"/>
              <a:gd name="connsiteX2" fmla="*/ 704850 w 2837789"/>
              <a:gd name="connsiteY2" fmla="*/ 0 h 6858000"/>
              <a:gd name="connsiteX3" fmla="*/ 2837789 w 2837789"/>
              <a:gd name="connsiteY3" fmla="*/ 0 h 6858000"/>
              <a:gd name="connsiteX4" fmla="*/ 2837789 w 2837789"/>
              <a:gd name="connsiteY4" fmla="*/ 395378 h 6858000"/>
              <a:gd name="connsiteX5" fmla="*/ 2618085 w 2837789"/>
              <a:gd name="connsiteY5" fmla="*/ 417526 h 6858000"/>
              <a:gd name="connsiteX6" fmla="*/ 1747634 w 2837789"/>
              <a:gd name="connsiteY6" fmla="*/ 1485534 h 6858000"/>
              <a:gd name="connsiteX7" fmla="*/ 2618085 w 2837789"/>
              <a:gd name="connsiteY7" fmla="*/ 2553542 h 6858000"/>
              <a:gd name="connsiteX8" fmla="*/ 2837789 w 2837789"/>
              <a:gd name="connsiteY8" fmla="*/ 2575690 h 6858000"/>
              <a:gd name="connsiteX9" fmla="*/ 2837789 w 2837789"/>
              <a:gd name="connsiteY9" fmla="*/ 6858000 h 6858000"/>
              <a:gd name="connsiteX10" fmla="*/ 704850 w 2837789"/>
              <a:gd name="connsiteY10" fmla="*/ 6858000 h 6858000"/>
              <a:gd name="connsiteX11" fmla="*/ 537934 w 2837789"/>
              <a:gd name="connsiteY11" fmla="*/ 6858000 h 6858000"/>
              <a:gd name="connsiteX12" fmla="*/ 0 w 2837789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37789" h="6858000">
                <a:moveTo>
                  <a:pt x="0" y="0"/>
                </a:moveTo>
                <a:lnTo>
                  <a:pt x="537934" y="0"/>
                </a:lnTo>
                <a:lnTo>
                  <a:pt x="704850" y="0"/>
                </a:lnTo>
                <a:lnTo>
                  <a:pt x="2837789" y="0"/>
                </a:lnTo>
                <a:lnTo>
                  <a:pt x="2837789" y="395378"/>
                </a:lnTo>
                <a:lnTo>
                  <a:pt x="2618085" y="417526"/>
                </a:lnTo>
                <a:cubicBezTo>
                  <a:pt x="2121320" y="519179"/>
                  <a:pt x="1747634" y="958717"/>
                  <a:pt x="1747634" y="1485534"/>
                </a:cubicBezTo>
                <a:cubicBezTo>
                  <a:pt x="1747634" y="2012352"/>
                  <a:pt x="2121320" y="2451889"/>
                  <a:pt x="2618085" y="2553542"/>
                </a:cubicBezTo>
                <a:lnTo>
                  <a:pt x="2837789" y="2575690"/>
                </a:lnTo>
                <a:lnTo>
                  <a:pt x="2837789" y="6858000"/>
                </a:lnTo>
                <a:lnTo>
                  <a:pt x="704850" y="6858000"/>
                </a:lnTo>
                <a:lnTo>
                  <a:pt x="53793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/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1526672" y="293248"/>
            <a:ext cx="2384573" cy="2384573"/>
            <a:chOff x="4240335" y="3008435"/>
            <a:chExt cx="3711332" cy="3711332"/>
          </a:xfrm>
        </p:grpSpPr>
        <p:sp>
          <p:nvSpPr>
            <p:cNvPr id="5" name="椭圆 4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" name="组合 5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7" name="椭圆 6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5" name="文本框 14"/>
          <p:cNvSpPr txBox="1"/>
          <p:nvPr/>
        </p:nvSpPr>
        <p:spPr>
          <a:xfrm>
            <a:off x="3770103" y="1203350"/>
            <a:ext cx="4239532" cy="70788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en-US" altLang="zh-CN" sz="40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CONTENTS </a:t>
            </a:r>
            <a:endParaRPr lang="zh-CN" altLang="en-US" sz="4000" dirty="0">
              <a:solidFill>
                <a:srgbClr val="000000">
                  <a:lumMod val="65000"/>
                  <a:lumOff val="35000"/>
                </a:srgbClr>
              </a:solidFill>
              <a:latin typeface="微软雅黑"/>
            </a:endParaRPr>
          </a:p>
        </p:txBody>
      </p:sp>
      <p:sp>
        <p:nvSpPr>
          <p:cNvPr id="27" name="文本框 14"/>
          <p:cNvSpPr txBox="1"/>
          <p:nvPr/>
        </p:nvSpPr>
        <p:spPr>
          <a:xfrm>
            <a:off x="1824012" y="1107634"/>
            <a:ext cx="1692445" cy="70788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algn="ctr" defTabSz="913765"/>
            <a:r>
              <a:rPr lang="zh-CN" altLang="en-US" sz="40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TC Avant Garde Std XLt" panose="020B0302020202020204" pitchFamily="34" charset="0"/>
              </a:rPr>
              <a:t>目录</a:t>
            </a:r>
            <a:endParaRPr lang="zh-CN" altLang="en-US" sz="4000" dirty="0">
              <a:solidFill>
                <a:srgbClr val="000000">
                  <a:lumMod val="65000"/>
                  <a:lumOff val="35000"/>
                </a:srgbClr>
              </a:solidFill>
              <a:latin typeface="ITC Avant Garde Std XLt"/>
            </a:endParaRPr>
          </a:p>
        </p:txBody>
      </p:sp>
      <p:sp>
        <p:nvSpPr>
          <p:cNvPr id="29" name="文本框 17"/>
          <p:cNvSpPr txBox="1"/>
          <p:nvPr/>
        </p:nvSpPr>
        <p:spPr>
          <a:xfrm>
            <a:off x="3712184" y="2644927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>
                <a:solidFill>
                  <a:srgbClr val="FFBF53"/>
                </a:solidFill>
              </a:rPr>
              <a:t>01</a:t>
            </a:r>
            <a:endParaRPr lang="zh-CN" altLang="en-US" dirty="0">
              <a:solidFill>
                <a:srgbClr val="FFBF53"/>
              </a:solidFill>
            </a:endParaRPr>
          </a:p>
        </p:txBody>
      </p:sp>
      <p:sp>
        <p:nvSpPr>
          <p:cNvPr id="30" name="文本框 18"/>
          <p:cNvSpPr txBox="1"/>
          <p:nvPr/>
        </p:nvSpPr>
        <p:spPr>
          <a:xfrm>
            <a:off x="3712184" y="3570543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>
                <a:solidFill>
                  <a:srgbClr val="F17475"/>
                </a:solidFill>
              </a:rPr>
              <a:t>02</a:t>
            </a:r>
            <a:endParaRPr lang="zh-CN" altLang="en-US" dirty="0">
              <a:solidFill>
                <a:srgbClr val="F17475"/>
              </a:solidFill>
            </a:endParaRPr>
          </a:p>
        </p:txBody>
      </p:sp>
      <p:sp>
        <p:nvSpPr>
          <p:cNvPr id="31" name="文本框 19"/>
          <p:cNvSpPr txBox="1"/>
          <p:nvPr/>
        </p:nvSpPr>
        <p:spPr>
          <a:xfrm>
            <a:off x="3712184" y="4496159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3" name="文本框 21"/>
          <p:cNvSpPr txBox="1"/>
          <p:nvPr/>
        </p:nvSpPr>
        <p:spPr>
          <a:xfrm>
            <a:off x="4500332" y="2706429"/>
            <a:ext cx="2778965" cy="40010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什么是 </a:t>
            </a:r>
            <a:r>
              <a:rPr lang="en-US" altLang="zh-CN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 ?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sp>
        <p:nvSpPr>
          <p:cNvPr id="34" name="文本框 22"/>
          <p:cNvSpPr txBox="1"/>
          <p:nvPr/>
        </p:nvSpPr>
        <p:spPr>
          <a:xfrm>
            <a:off x="4500332" y="3630981"/>
            <a:ext cx="2778965" cy="40010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j-ea"/>
                <a:ea typeface="+mj-ea"/>
              </a:rPr>
              <a:t>为什么使用 </a:t>
            </a:r>
            <a:r>
              <a:rPr lang="en-US" altLang="zh-CN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j-ea"/>
                <a:ea typeface="+mj-ea"/>
              </a:rPr>
              <a:t>Flutter ?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35" name="文本框 23"/>
          <p:cNvSpPr txBox="1"/>
          <p:nvPr/>
        </p:nvSpPr>
        <p:spPr>
          <a:xfrm>
            <a:off x="4500332" y="4557676"/>
            <a:ext cx="2778965" cy="400105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学习成果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3875331" y="3284517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3911247" y="4252001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3875331" y="5129485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3875327" y="1972524"/>
            <a:ext cx="4856297" cy="609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3411629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50"/>
                            </p:stCondLst>
                            <p:childTnLst>
                              <p:par>
                                <p:cTn id="19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50"/>
                            </p:stCondLst>
                            <p:childTnLst>
                              <p:par>
                                <p:cTn id="32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8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  <p:bldP spid="29" grpId="0"/>
      <p:bldP spid="30" grpId="0"/>
      <p:bldP spid="31" grpId="0"/>
      <p:bldP spid="33" grpId="0"/>
      <p:bldP spid="34" grpId="0"/>
      <p:bldP spid="35" grpId="0"/>
      <p:bldP spid="37" grpId="0" animBg="1"/>
      <p:bldP spid="38" grpId="0" animBg="1"/>
      <p:bldP spid="39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85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85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85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2" tIns="45718" rIns="91392" bIns="45718" rtlCol="0" anchor="ctr"/>
          <a:lstStyle/>
          <a:p>
            <a:pPr algn="ctr" defTabSz="913856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91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2" tIns="45718" rIns="91392" bIns="45718" rtlCol="0" anchor="ctr"/>
          <a:lstStyle/>
          <a:p>
            <a:pPr algn="ctr" defTabSz="91385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179"/>
            <a:ext cx="4805036" cy="1569660"/>
          </a:xfrm>
          <a:prstGeom prst="rect">
            <a:avLst/>
          </a:prstGeom>
          <a:noFill/>
        </p:spPr>
        <p:txBody>
          <a:bodyPr wrap="square" lIns="91392" tIns="45718" rIns="91392" bIns="45718" rtlCol="0">
            <a:spAutoFit/>
          </a:bodyPr>
          <a:lstStyle/>
          <a:p>
            <a:pPr defTabSz="913856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01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8"/>
            <a:ext cx="3314875" cy="553936"/>
          </a:xfrm>
          <a:prstGeom prst="rect">
            <a:avLst/>
          </a:prstGeom>
          <a:noFill/>
        </p:spPr>
        <p:txBody>
          <a:bodyPr wrap="square" lIns="121856" tIns="60928" rIns="121856" bIns="60928" rtlCol="0">
            <a:spAutoFit/>
          </a:bodyPr>
          <a:lstStyle/>
          <a:p>
            <a:pPr defTabSz="913765"/>
            <a:r>
              <a:rPr lang="zh-CN" altLang="en-US" sz="2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什么是 </a:t>
            </a:r>
            <a:r>
              <a:rPr lang="en-US" altLang="zh-CN" sz="2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Flutter ?</a:t>
            </a:r>
            <a:endParaRPr lang="en-US" altLang="zh-CN" sz="2800" b="1" dirty="0">
              <a:solidFill>
                <a:srgbClr val="000000">
                  <a:lumMod val="75000"/>
                  <a:lumOff val="25000"/>
                </a:srgb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1" y="4510794"/>
            <a:ext cx="8038747" cy="1938988"/>
          </a:xfrm>
          <a:prstGeom prst="rect">
            <a:avLst/>
          </a:prstGeom>
          <a:noFill/>
        </p:spPr>
        <p:txBody>
          <a:bodyPr wrap="square" lIns="91392" tIns="45718" rIns="91392" bIns="45718">
            <a:spAutoFit/>
          </a:bodyPr>
          <a:lstStyle/>
          <a:p>
            <a:pPr defTabSz="913856"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Flutter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是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Google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2015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年推出的一个移动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UI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框架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3856">
              <a:lnSpc>
                <a:spcPct val="200000"/>
              </a:lnSpc>
            </a:pP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385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另外网上也有说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的出生是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Google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对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系统的提前布局，毕竟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是使用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Flutter+dart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来开发的。至于是否是事实呢，我们也只能等待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问世的那一天了！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grpSp>
        <p:nvGrpSpPr>
          <p:cNvPr id="7" name="组合 24"/>
          <p:cNvGrpSpPr/>
          <p:nvPr/>
        </p:nvGrpSpPr>
        <p:grpSpPr>
          <a:xfrm>
            <a:off x="2382758" y="2490051"/>
            <a:ext cx="702937" cy="707692"/>
            <a:chOff x="5042691" y="2273920"/>
            <a:chExt cx="702937" cy="707692"/>
          </a:xfrm>
          <a:solidFill>
            <a:schemeClr val="accent3"/>
          </a:solidFill>
        </p:grpSpPr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5284806" y="2789968"/>
              <a:ext cx="460822" cy="191644"/>
            </a:xfrm>
            <a:custGeom>
              <a:avLst/>
              <a:gdLst>
                <a:gd name="T0" fmla="*/ 25 w 533"/>
                <a:gd name="T1" fmla="*/ 165 h 222"/>
                <a:gd name="T2" fmla="*/ 158 w 533"/>
                <a:gd name="T3" fmla="*/ 165 h 222"/>
                <a:gd name="T4" fmla="*/ 158 w 533"/>
                <a:gd name="T5" fmla="*/ 108 h 222"/>
                <a:gd name="T6" fmla="*/ 184 w 533"/>
                <a:gd name="T7" fmla="*/ 83 h 222"/>
                <a:gd name="T8" fmla="*/ 317 w 533"/>
                <a:gd name="T9" fmla="*/ 83 h 222"/>
                <a:gd name="T10" fmla="*/ 317 w 533"/>
                <a:gd name="T11" fmla="*/ 25 h 222"/>
                <a:gd name="T12" fmla="*/ 343 w 533"/>
                <a:gd name="T13" fmla="*/ 0 h 222"/>
                <a:gd name="T14" fmla="*/ 533 w 533"/>
                <a:gd name="T15" fmla="*/ 0 h 222"/>
                <a:gd name="T16" fmla="*/ 533 w 533"/>
                <a:gd name="T17" fmla="*/ 32 h 222"/>
                <a:gd name="T18" fmla="*/ 508 w 533"/>
                <a:gd name="T19" fmla="*/ 57 h 222"/>
                <a:gd name="T20" fmla="*/ 375 w 533"/>
                <a:gd name="T21" fmla="*/ 57 h 222"/>
                <a:gd name="T22" fmla="*/ 375 w 533"/>
                <a:gd name="T23" fmla="*/ 114 h 222"/>
                <a:gd name="T24" fmla="*/ 349 w 533"/>
                <a:gd name="T25" fmla="*/ 140 h 222"/>
                <a:gd name="T26" fmla="*/ 216 w 533"/>
                <a:gd name="T27" fmla="*/ 140 h 222"/>
                <a:gd name="T28" fmla="*/ 216 w 533"/>
                <a:gd name="T29" fmla="*/ 197 h 222"/>
                <a:gd name="T30" fmla="*/ 190 w 533"/>
                <a:gd name="T31" fmla="*/ 222 h 222"/>
                <a:gd name="T32" fmla="*/ 0 w 533"/>
                <a:gd name="T33" fmla="*/ 222 h 222"/>
                <a:gd name="T34" fmla="*/ 0 w 533"/>
                <a:gd name="T35" fmla="*/ 191 h 222"/>
                <a:gd name="T36" fmla="*/ 25 w 533"/>
                <a:gd name="T37" fmla="*/ 16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3" h="222">
                  <a:moveTo>
                    <a:pt x="25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94"/>
                    <a:pt x="170" y="83"/>
                    <a:pt x="184" y="83"/>
                  </a:cubicBezTo>
                  <a:cubicBezTo>
                    <a:pt x="317" y="83"/>
                    <a:pt x="317" y="83"/>
                    <a:pt x="317" y="83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11"/>
                    <a:pt x="329" y="0"/>
                    <a:pt x="343" y="0"/>
                  </a:cubicBezTo>
                  <a:cubicBezTo>
                    <a:pt x="533" y="0"/>
                    <a:pt x="533" y="0"/>
                    <a:pt x="533" y="0"/>
                  </a:cubicBezTo>
                  <a:cubicBezTo>
                    <a:pt x="533" y="32"/>
                    <a:pt x="533" y="32"/>
                    <a:pt x="533" y="32"/>
                  </a:cubicBezTo>
                  <a:cubicBezTo>
                    <a:pt x="533" y="46"/>
                    <a:pt x="522" y="57"/>
                    <a:pt x="508" y="57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114"/>
                    <a:pt x="375" y="114"/>
                    <a:pt x="375" y="114"/>
                  </a:cubicBezTo>
                  <a:cubicBezTo>
                    <a:pt x="375" y="128"/>
                    <a:pt x="363" y="140"/>
                    <a:pt x="349" y="140"/>
                  </a:cubicBezTo>
                  <a:cubicBezTo>
                    <a:pt x="216" y="140"/>
                    <a:pt x="216" y="140"/>
                    <a:pt x="216" y="140"/>
                  </a:cubicBezTo>
                  <a:cubicBezTo>
                    <a:pt x="216" y="197"/>
                    <a:pt x="216" y="197"/>
                    <a:pt x="216" y="197"/>
                  </a:cubicBezTo>
                  <a:cubicBezTo>
                    <a:pt x="216" y="211"/>
                    <a:pt x="204" y="222"/>
                    <a:pt x="190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77"/>
                    <a:pt x="11" y="165"/>
                    <a:pt x="25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85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3"/>
            <p:cNvSpPr>
              <a:spLocks noEditPoints="1"/>
            </p:cNvSpPr>
            <p:nvPr/>
          </p:nvSpPr>
          <p:spPr bwMode="auto">
            <a:xfrm>
              <a:off x="5042691" y="2273920"/>
              <a:ext cx="529214" cy="655758"/>
            </a:xfrm>
            <a:custGeom>
              <a:avLst/>
              <a:gdLst>
                <a:gd name="T0" fmla="*/ 28 w 612"/>
                <a:gd name="T1" fmla="*/ 504 h 759"/>
                <a:gd name="T2" fmla="*/ 148 w 612"/>
                <a:gd name="T3" fmla="*/ 514 h 759"/>
                <a:gd name="T4" fmla="*/ 179 w 612"/>
                <a:gd name="T5" fmla="*/ 488 h 759"/>
                <a:gd name="T6" fmla="*/ 184 w 612"/>
                <a:gd name="T7" fmla="*/ 423 h 759"/>
                <a:gd name="T8" fmla="*/ 158 w 612"/>
                <a:gd name="T9" fmla="*/ 392 h 759"/>
                <a:gd name="T10" fmla="*/ 38 w 612"/>
                <a:gd name="T11" fmla="*/ 381 h 759"/>
                <a:gd name="T12" fmla="*/ 7 w 612"/>
                <a:gd name="T13" fmla="*/ 407 h 759"/>
                <a:gd name="T14" fmla="*/ 2 w 612"/>
                <a:gd name="T15" fmla="*/ 473 h 759"/>
                <a:gd name="T16" fmla="*/ 28 w 612"/>
                <a:gd name="T17" fmla="*/ 504 h 759"/>
                <a:gd name="T18" fmla="*/ 157 w 612"/>
                <a:gd name="T19" fmla="*/ 669 h 759"/>
                <a:gd name="T20" fmla="*/ 254 w 612"/>
                <a:gd name="T21" fmla="*/ 487 h 759"/>
                <a:gd name="T22" fmla="*/ 334 w 612"/>
                <a:gd name="T23" fmla="*/ 512 h 759"/>
                <a:gd name="T24" fmla="*/ 342 w 612"/>
                <a:gd name="T25" fmla="*/ 515 h 759"/>
                <a:gd name="T26" fmla="*/ 216 w 612"/>
                <a:gd name="T27" fmla="*/ 722 h 759"/>
                <a:gd name="T28" fmla="*/ 157 w 612"/>
                <a:gd name="T29" fmla="*/ 669 h 759"/>
                <a:gd name="T30" fmla="*/ 379 w 612"/>
                <a:gd name="T31" fmla="*/ 7 h 759"/>
                <a:gd name="T32" fmla="*/ 426 w 612"/>
                <a:gd name="T33" fmla="*/ 84 h 759"/>
                <a:gd name="T34" fmla="*/ 349 w 612"/>
                <a:gd name="T35" fmla="*/ 150 h 759"/>
                <a:gd name="T36" fmla="*/ 304 w 612"/>
                <a:gd name="T37" fmla="*/ 59 h 759"/>
                <a:gd name="T38" fmla="*/ 379 w 612"/>
                <a:gd name="T39" fmla="*/ 7 h 759"/>
                <a:gd name="T40" fmla="*/ 371 w 612"/>
                <a:gd name="T41" fmla="*/ 183 h 759"/>
                <a:gd name="T42" fmla="*/ 403 w 612"/>
                <a:gd name="T43" fmla="*/ 199 h 759"/>
                <a:gd name="T44" fmla="*/ 574 w 612"/>
                <a:gd name="T45" fmla="*/ 278 h 759"/>
                <a:gd name="T46" fmla="*/ 579 w 612"/>
                <a:gd name="T47" fmla="*/ 341 h 759"/>
                <a:gd name="T48" fmla="*/ 398 w 612"/>
                <a:gd name="T49" fmla="*/ 296 h 759"/>
                <a:gd name="T50" fmla="*/ 381 w 612"/>
                <a:gd name="T51" fmla="*/ 385 h 759"/>
                <a:gd name="T52" fmla="*/ 390 w 612"/>
                <a:gd name="T53" fmla="*/ 402 h 759"/>
                <a:gd name="T54" fmla="*/ 561 w 612"/>
                <a:gd name="T55" fmla="*/ 593 h 759"/>
                <a:gd name="T56" fmla="*/ 489 w 612"/>
                <a:gd name="T57" fmla="*/ 626 h 759"/>
                <a:gd name="T58" fmla="*/ 233 w 612"/>
                <a:gd name="T59" fmla="*/ 447 h 759"/>
                <a:gd name="T60" fmla="*/ 203 w 612"/>
                <a:gd name="T61" fmla="*/ 392 h 759"/>
                <a:gd name="T62" fmla="*/ 231 w 612"/>
                <a:gd name="T63" fmla="*/ 239 h 759"/>
                <a:gd name="T64" fmla="*/ 157 w 612"/>
                <a:gd name="T65" fmla="*/ 344 h 759"/>
                <a:gd name="T66" fmla="*/ 95 w 612"/>
                <a:gd name="T67" fmla="*/ 332 h 759"/>
                <a:gd name="T68" fmla="*/ 247 w 612"/>
                <a:gd name="T69" fmla="*/ 155 h 759"/>
                <a:gd name="T70" fmla="*/ 313 w 612"/>
                <a:gd name="T71" fmla="*/ 163 h 759"/>
                <a:gd name="T72" fmla="*/ 349 w 612"/>
                <a:gd name="T73" fmla="*/ 227 h 759"/>
                <a:gd name="T74" fmla="*/ 371 w 612"/>
                <a:gd name="T75" fmla="*/ 183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12" h="759">
                  <a:moveTo>
                    <a:pt x="28" y="504"/>
                  </a:moveTo>
                  <a:cubicBezTo>
                    <a:pt x="148" y="514"/>
                    <a:pt x="148" y="514"/>
                    <a:pt x="148" y="514"/>
                  </a:cubicBezTo>
                  <a:cubicBezTo>
                    <a:pt x="164" y="516"/>
                    <a:pt x="177" y="504"/>
                    <a:pt x="179" y="488"/>
                  </a:cubicBezTo>
                  <a:cubicBezTo>
                    <a:pt x="184" y="423"/>
                    <a:pt x="184" y="423"/>
                    <a:pt x="184" y="423"/>
                  </a:cubicBezTo>
                  <a:cubicBezTo>
                    <a:pt x="186" y="407"/>
                    <a:pt x="174" y="393"/>
                    <a:pt x="158" y="392"/>
                  </a:cubicBezTo>
                  <a:cubicBezTo>
                    <a:pt x="38" y="381"/>
                    <a:pt x="38" y="381"/>
                    <a:pt x="38" y="381"/>
                  </a:cubicBezTo>
                  <a:cubicBezTo>
                    <a:pt x="23" y="380"/>
                    <a:pt x="9" y="392"/>
                    <a:pt x="7" y="407"/>
                  </a:cubicBezTo>
                  <a:cubicBezTo>
                    <a:pt x="2" y="473"/>
                    <a:pt x="2" y="473"/>
                    <a:pt x="2" y="473"/>
                  </a:cubicBezTo>
                  <a:cubicBezTo>
                    <a:pt x="0" y="489"/>
                    <a:pt x="12" y="503"/>
                    <a:pt x="28" y="504"/>
                  </a:cubicBezTo>
                  <a:close/>
                  <a:moveTo>
                    <a:pt x="157" y="669"/>
                  </a:moveTo>
                  <a:cubicBezTo>
                    <a:pt x="220" y="595"/>
                    <a:pt x="230" y="592"/>
                    <a:pt x="254" y="487"/>
                  </a:cubicBezTo>
                  <a:cubicBezTo>
                    <a:pt x="280" y="496"/>
                    <a:pt x="307" y="504"/>
                    <a:pt x="334" y="512"/>
                  </a:cubicBezTo>
                  <a:cubicBezTo>
                    <a:pt x="337" y="513"/>
                    <a:pt x="339" y="514"/>
                    <a:pt x="342" y="515"/>
                  </a:cubicBezTo>
                  <a:cubicBezTo>
                    <a:pt x="303" y="633"/>
                    <a:pt x="296" y="637"/>
                    <a:pt x="216" y="722"/>
                  </a:cubicBezTo>
                  <a:cubicBezTo>
                    <a:pt x="180" y="759"/>
                    <a:pt x="122" y="709"/>
                    <a:pt x="157" y="669"/>
                  </a:cubicBezTo>
                  <a:close/>
                  <a:moveTo>
                    <a:pt x="379" y="7"/>
                  </a:moveTo>
                  <a:cubicBezTo>
                    <a:pt x="413" y="15"/>
                    <a:pt x="434" y="49"/>
                    <a:pt x="426" y="84"/>
                  </a:cubicBezTo>
                  <a:cubicBezTo>
                    <a:pt x="419" y="120"/>
                    <a:pt x="383" y="157"/>
                    <a:pt x="349" y="150"/>
                  </a:cubicBezTo>
                  <a:cubicBezTo>
                    <a:pt x="315" y="143"/>
                    <a:pt x="297" y="94"/>
                    <a:pt x="304" y="59"/>
                  </a:cubicBezTo>
                  <a:cubicBezTo>
                    <a:pt x="312" y="23"/>
                    <a:pt x="345" y="0"/>
                    <a:pt x="379" y="7"/>
                  </a:cubicBezTo>
                  <a:close/>
                  <a:moveTo>
                    <a:pt x="371" y="183"/>
                  </a:moveTo>
                  <a:cubicBezTo>
                    <a:pt x="378" y="185"/>
                    <a:pt x="393" y="190"/>
                    <a:pt x="403" y="199"/>
                  </a:cubicBezTo>
                  <a:cubicBezTo>
                    <a:pt x="494" y="286"/>
                    <a:pt x="474" y="282"/>
                    <a:pt x="574" y="278"/>
                  </a:cubicBezTo>
                  <a:cubicBezTo>
                    <a:pt x="612" y="277"/>
                    <a:pt x="611" y="338"/>
                    <a:pt x="579" y="341"/>
                  </a:cubicBezTo>
                  <a:cubicBezTo>
                    <a:pt x="477" y="350"/>
                    <a:pt x="470" y="358"/>
                    <a:pt x="398" y="296"/>
                  </a:cubicBezTo>
                  <a:cubicBezTo>
                    <a:pt x="381" y="385"/>
                    <a:pt x="381" y="385"/>
                    <a:pt x="381" y="385"/>
                  </a:cubicBezTo>
                  <a:cubicBezTo>
                    <a:pt x="380" y="392"/>
                    <a:pt x="383" y="399"/>
                    <a:pt x="390" y="402"/>
                  </a:cubicBezTo>
                  <a:cubicBezTo>
                    <a:pt x="494" y="448"/>
                    <a:pt x="515" y="448"/>
                    <a:pt x="561" y="593"/>
                  </a:cubicBezTo>
                  <a:cubicBezTo>
                    <a:pt x="578" y="638"/>
                    <a:pt x="510" y="668"/>
                    <a:pt x="489" y="626"/>
                  </a:cubicBezTo>
                  <a:cubicBezTo>
                    <a:pt x="417" y="484"/>
                    <a:pt x="405" y="506"/>
                    <a:pt x="233" y="447"/>
                  </a:cubicBezTo>
                  <a:cubicBezTo>
                    <a:pt x="211" y="435"/>
                    <a:pt x="203" y="416"/>
                    <a:pt x="203" y="392"/>
                  </a:cubicBezTo>
                  <a:cubicBezTo>
                    <a:pt x="231" y="239"/>
                    <a:pt x="231" y="239"/>
                    <a:pt x="231" y="239"/>
                  </a:cubicBezTo>
                  <a:cubicBezTo>
                    <a:pt x="164" y="260"/>
                    <a:pt x="171" y="259"/>
                    <a:pt x="157" y="344"/>
                  </a:cubicBezTo>
                  <a:cubicBezTo>
                    <a:pt x="151" y="376"/>
                    <a:pt x="91" y="372"/>
                    <a:pt x="95" y="332"/>
                  </a:cubicBezTo>
                  <a:cubicBezTo>
                    <a:pt x="107" y="207"/>
                    <a:pt x="126" y="199"/>
                    <a:pt x="247" y="155"/>
                  </a:cubicBezTo>
                  <a:cubicBezTo>
                    <a:pt x="264" y="149"/>
                    <a:pt x="304" y="160"/>
                    <a:pt x="313" y="163"/>
                  </a:cubicBezTo>
                  <a:cubicBezTo>
                    <a:pt x="349" y="227"/>
                    <a:pt x="349" y="227"/>
                    <a:pt x="349" y="227"/>
                  </a:cubicBezTo>
                  <a:cubicBezTo>
                    <a:pt x="371" y="183"/>
                    <a:pt x="371" y="183"/>
                    <a:pt x="371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856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0384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94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94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18" rIns="91400" bIns="45718" rtlCol="0" anchor="ctr"/>
          <a:lstStyle/>
          <a:p>
            <a:pPr algn="ctr" defTabSz="913946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86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18" rIns="91400" bIns="45718" rtlCol="0" anchor="ctr"/>
          <a:lstStyle/>
          <a:p>
            <a:pPr algn="ctr" defTabSz="91394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204"/>
            <a:ext cx="4805036" cy="1569657"/>
          </a:xfrm>
          <a:prstGeom prst="rect">
            <a:avLst/>
          </a:prstGeom>
          <a:noFill/>
        </p:spPr>
        <p:txBody>
          <a:bodyPr wrap="square" lIns="91400" tIns="45718" rIns="91400" bIns="45718" rtlCol="0">
            <a:spAutoFit/>
          </a:bodyPr>
          <a:lstStyle/>
          <a:p>
            <a:pPr defTabSz="913946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</a:t>
            </a:r>
            <a:r>
              <a:rPr lang="en-US" altLang="zh-CN" sz="9600" dirty="0" smtClean="0">
                <a:solidFill>
                  <a:srgbClr val="01B3C5"/>
                </a:solidFill>
                <a:latin typeface="Impact" panose="020B0806030902050204" pitchFamily="34" charset="0"/>
              </a:rPr>
              <a:t>02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2"/>
            <a:ext cx="3314875" cy="533428"/>
          </a:xfrm>
          <a:prstGeom prst="rect">
            <a:avLst/>
          </a:prstGeom>
          <a:noFill/>
        </p:spPr>
        <p:txBody>
          <a:bodyPr wrap="square" lIns="121866" tIns="60933" rIns="121866" bIns="60933" rtlCol="0">
            <a:spAutoFit/>
          </a:bodyPr>
          <a:lstStyle/>
          <a:p>
            <a:pPr defTabSz="913946"/>
            <a:r>
              <a:rPr lang="zh-CN" altLang="en-US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为什么使用 </a:t>
            </a:r>
            <a:r>
              <a:rPr lang="en-US" altLang="zh-CN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Flutter ?</a:t>
            </a: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0" y="4510794"/>
            <a:ext cx="6937973" cy="1938988"/>
          </a:xfrm>
          <a:prstGeom prst="rect">
            <a:avLst/>
          </a:prstGeom>
          <a:noFill/>
        </p:spPr>
        <p:txBody>
          <a:bodyPr wrap="square" lIns="91400" tIns="45718" rIns="91400" bIns="45718">
            <a:spAutoFit/>
          </a:bodyPr>
          <a:lstStyle/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跨平台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高性能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精美的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UI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学习成本低</a:t>
            </a:r>
          </a:p>
        </p:txBody>
      </p:sp>
      <p:grpSp>
        <p:nvGrpSpPr>
          <p:cNvPr id="7" name="组合 28"/>
          <p:cNvGrpSpPr/>
          <p:nvPr/>
        </p:nvGrpSpPr>
        <p:grpSpPr>
          <a:xfrm>
            <a:off x="2396168" y="2575928"/>
            <a:ext cx="645573" cy="535933"/>
            <a:chOff x="3132963" y="3140191"/>
            <a:chExt cx="645573" cy="535933"/>
          </a:xfrm>
          <a:solidFill>
            <a:schemeClr val="accent3"/>
          </a:solidFill>
        </p:grpSpPr>
        <p:sp>
          <p:nvSpPr>
            <p:cNvPr id="30" name="Freeform 226"/>
            <p:cNvSpPr>
              <a:spLocks/>
            </p:cNvSpPr>
            <p:nvPr/>
          </p:nvSpPr>
          <p:spPr bwMode="auto">
            <a:xfrm>
              <a:off x="3421629" y="3217854"/>
              <a:ext cx="356907" cy="392027"/>
            </a:xfrm>
            <a:custGeom>
              <a:avLst/>
              <a:gdLst>
                <a:gd name="T0" fmla="*/ 0 w 529"/>
                <a:gd name="T1" fmla="*/ 0 h 581"/>
                <a:gd name="T2" fmla="*/ 2 w 529"/>
                <a:gd name="T3" fmla="*/ 11 h 581"/>
                <a:gd name="T4" fmla="*/ 25 w 529"/>
                <a:gd name="T5" fmla="*/ 56 h 581"/>
                <a:gd name="T6" fmla="*/ 473 w 529"/>
                <a:gd name="T7" fmla="*/ 56 h 581"/>
                <a:gd name="T8" fmla="*/ 473 w 529"/>
                <a:gd name="T9" fmla="*/ 525 h 581"/>
                <a:gd name="T10" fmla="*/ 127 w 529"/>
                <a:gd name="T11" fmla="*/ 525 h 581"/>
                <a:gd name="T12" fmla="*/ 127 w 529"/>
                <a:gd name="T13" fmla="*/ 581 h 581"/>
                <a:gd name="T14" fmla="*/ 529 w 529"/>
                <a:gd name="T15" fmla="*/ 581 h 581"/>
                <a:gd name="T16" fmla="*/ 529 w 529"/>
                <a:gd name="T17" fmla="*/ 0 h 581"/>
                <a:gd name="T18" fmla="*/ 0 w 529"/>
                <a:gd name="T19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9" h="581">
                  <a:moveTo>
                    <a:pt x="0" y="0"/>
                  </a:moveTo>
                  <a:cubicBezTo>
                    <a:pt x="1" y="4"/>
                    <a:pt x="2" y="7"/>
                    <a:pt x="2" y="11"/>
                  </a:cubicBezTo>
                  <a:cubicBezTo>
                    <a:pt x="14" y="22"/>
                    <a:pt x="22" y="38"/>
                    <a:pt x="25" y="56"/>
                  </a:cubicBezTo>
                  <a:cubicBezTo>
                    <a:pt x="473" y="56"/>
                    <a:pt x="473" y="56"/>
                    <a:pt x="473" y="56"/>
                  </a:cubicBezTo>
                  <a:cubicBezTo>
                    <a:pt x="473" y="525"/>
                    <a:pt x="473" y="525"/>
                    <a:pt x="473" y="525"/>
                  </a:cubicBezTo>
                  <a:cubicBezTo>
                    <a:pt x="127" y="525"/>
                    <a:pt x="127" y="525"/>
                    <a:pt x="127" y="525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529" y="581"/>
                    <a:pt x="529" y="581"/>
                    <a:pt x="529" y="581"/>
                  </a:cubicBezTo>
                  <a:cubicBezTo>
                    <a:pt x="529" y="0"/>
                    <a:pt x="529" y="0"/>
                    <a:pt x="5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227"/>
            <p:cNvSpPr>
              <a:spLocks/>
            </p:cNvSpPr>
            <p:nvPr/>
          </p:nvSpPr>
          <p:spPr bwMode="auto">
            <a:xfrm>
              <a:off x="3198348" y="3140191"/>
              <a:ext cx="224709" cy="247551"/>
            </a:xfrm>
            <a:custGeom>
              <a:avLst/>
              <a:gdLst>
                <a:gd name="T0" fmla="*/ 45 w 333"/>
                <a:gd name="T1" fmla="*/ 243 h 367"/>
                <a:gd name="T2" fmla="*/ 170 w 333"/>
                <a:gd name="T3" fmla="*/ 367 h 367"/>
                <a:gd name="T4" fmla="*/ 289 w 333"/>
                <a:gd name="T5" fmla="*/ 243 h 367"/>
                <a:gd name="T6" fmla="*/ 326 w 333"/>
                <a:gd name="T7" fmla="*/ 203 h 367"/>
                <a:gd name="T8" fmla="*/ 306 w 333"/>
                <a:gd name="T9" fmla="*/ 142 h 367"/>
                <a:gd name="T10" fmla="*/ 166 w 333"/>
                <a:gd name="T11" fmla="*/ 0 h 367"/>
                <a:gd name="T12" fmla="*/ 26 w 333"/>
                <a:gd name="T13" fmla="*/ 142 h 367"/>
                <a:gd name="T14" fmla="*/ 7 w 333"/>
                <a:gd name="T15" fmla="*/ 203 h 367"/>
                <a:gd name="T16" fmla="*/ 45 w 333"/>
                <a:gd name="T17" fmla="*/ 243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367">
                  <a:moveTo>
                    <a:pt x="45" y="243"/>
                  </a:moveTo>
                  <a:cubicBezTo>
                    <a:pt x="71" y="308"/>
                    <a:pt x="118" y="367"/>
                    <a:pt x="170" y="367"/>
                  </a:cubicBezTo>
                  <a:cubicBezTo>
                    <a:pt x="222" y="367"/>
                    <a:pt x="266" y="308"/>
                    <a:pt x="289" y="243"/>
                  </a:cubicBezTo>
                  <a:cubicBezTo>
                    <a:pt x="305" y="242"/>
                    <a:pt x="320" y="226"/>
                    <a:pt x="326" y="203"/>
                  </a:cubicBezTo>
                  <a:cubicBezTo>
                    <a:pt x="333" y="176"/>
                    <a:pt x="324" y="149"/>
                    <a:pt x="306" y="142"/>
                  </a:cubicBezTo>
                  <a:cubicBezTo>
                    <a:pt x="302" y="63"/>
                    <a:pt x="241" y="0"/>
                    <a:pt x="166" y="0"/>
                  </a:cubicBezTo>
                  <a:cubicBezTo>
                    <a:pt x="92" y="0"/>
                    <a:pt x="31" y="63"/>
                    <a:pt x="26" y="142"/>
                  </a:cubicBezTo>
                  <a:cubicBezTo>
                    <a:pt x="9" y="149"/>
                    <a:pt x="0" y="176"/>
                    <a:pt x="7" y="203"/>
                  </a:cubicBezTo>
                  <a:cubicBezTo>
                    <a:pt x="13" y="227"/>
                    <a:pt x="29" y="243"/>
                    <a:pt x="45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2" name="Freeform 228"/>
            <p:cNvSpPr>
              <a:spLocks/>
            </p:cNvSpPr>
            <p:nvPr/>
          </p:nvSpPr>
          <p:spPr bwMode="auto">
            <a:xfrm>
              <a:off x="3481875" y="3306367"/>
              <a:ext cx="233275" cy="180738"/>
            </a:xfrm>
            <a:custGeom>
              <a:avLst/>
              <a:gdLst>
                <a:gd name="T0" fmla="*/ 41 w 346"/>
                <a:gd name="T1" fmla="*/ 111 h 268"/>
                <a:gd name="T2" fmla="*/ 0 w 346"/>
                <a:gd name="T3" fmla="*/ 151 h 268"/>
                <a:gd name="T4" fmla="*/ 90 w 346"/>
                <a:gd name="T5" fmla="*/ 268 h 268"/>
                <a:gd name="T6" fmla="*/ 254 w 346"/>
                <a:gd name="T7" fmla="*/ 125 h 268"/>
                <a:gd name="T8" fmla="*/ 284 w 346"/>
                <a:gd name="T9" fmla="*/ 158 h 268"/>
                <a:gd name="T10" fmla="*/ 346 w 346"/>
                <a:gd name="T11" fmla="*/ 0 h 268"/>
                <a:gd name="T12" fmla="*/ 184 w 346"/>
                <a:gd name="T13" fmla="*/ 50 h 268"/>
                <a:gd name="T14" fmla="*/ 218 w 346"/>
                <a:gd name="T15" fmla="*/ 87 h 268"/>
                <a:gd name="T16" fmla="*/ 99 w 346"/>
                <a:gd name="T17" fmla="*/ 190 h 268"/>
                <a:gd name="T18" fmla="*/ 41 w 346"/>
                <a:gd name="T19" fmla="*/ 11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268">
                  <a:moveTo>
                    <a:pt x="41" y="111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12" y="165"/>
                    <a:pt x="90" y="268"/>
                    <a:pt x="90" y="268"/>
                  </a:cubicBezTo>
                  <a:cubicBezTo>
                    <a:pt x="254" y="125"/>
                    <a:pt x="254" y="125"/>
                    <a:pt x="254" y="125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184" y="50"/>
                    <a:pt x="184" y="50"/>
                    <a:pt x="184" y="50"/>
                  </a:cubicBezTo>
                  <a:cubicBezTo>
                    <a:pt x="218" y="87"/>
                    <a:pt x="218" y="87"/>
                    <a:pt x="218" y="87"/>
                  </a:cubicBezTo>
                  <a:cubicBezTo>
                    <a:pt x="99" y="190"/>
                    <a:pt x="99" y="190"/>
                    <a:pt x="99" y="190"/>
                  </a:cubicBezTo>
                  <a:lnTo>
                    <a:pt x="41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3" name="Freeform 229"/>
            <p:cNvSpPr>
              <a:spLocks/>
            </p:cNvSpPr>
            <p:nvPr/>
          </p:nvSpPr>
          <p:spPr bwMode="auto">
            <a:xfrm>
              <a:off x="3132963" y="3377178"/>
              <a:ext cx="355480" cy="298946"/>
            </a:xfrm>
            <a:custGeom>
              <a:avLst/>
              <a:gdLst>
                <a:gd name="T0" fmla="*/ 407 w 527"/>
                <a:gd name="T1" fmla="*/ 0 h 443"/>
                <a:gd name="T2" fmla="*/ 294 w 527"/>
                <a:gd name="T3" fmla="*/ 190 h 443"/>
                <a:gd name="T4" fmla="*/ 280 w 527"/>
                <a:gd name="T5" fmla="*/ 105 h 443"/>
                <a:gd name="T6" fmla="*/ 295 w 527"/>
                <a:gd name="T7" fmla="*/ 77 h 443"/>
                <a:gd name="T8" fmla="*/ 263 w 527"/>
                <a:gd name="T9" fmla="*/ 44 h 443"/>
                <a:gd name="T10" fmla="*/ 230 w 527"/>
                <a:gd name="T11" fmla="*/ 77 h 443"/>
                <a:gd name="T12" fmla="*/ 246 w 527"/>
                <a:gd name="T13" fmla="*/ 105 h 443"/>
                <a:gd name="T14" fmla="*/ 232 w 527"/>
                <a:gd name="T15" fmla="*/ 189 h 443"/>
                <a:gd name="T16" fmla="*/ 120 w 527"/>
                <a:gd name="T17" fmla="*/ 0 h 443"/>
                <a:gd name="T18" fmla="*/ 2 w 527"/>
                <a:gd name="T19" fmla="*/ 125 h 443"/>
                <a:gd name="T20" fmla="*/ 0 w 527"/>
                <a:gd name="T21" fmla="*/ 125 h 443"/>
                <a:gd name="T22" fmla="*/ 0 w 527"/>
                <a:gd name="T23" fmla="*/ 402 h 443"/>
                <a:gd name="T24" fmla="*/ 1 w 527"/>
                <a:gd name="T25" fmla="*/ 402 h 443"/>
                <a:gd name="T26" fmla="*/ 263 w 527"/>
                <a:gd name="T27" fmla="*/ 443 h 443"/>
                <a:gd name="T28" fmla="*/ 526 w 527"/>
                <a:gd name="T29" fmla="*/ 402 h 443"/>
                <a:gd name="T30" fmla="*/ 527 w 527"/>
                <a:gd name="T31" fmla="*/ 402 h 443"/>
                <a:gd name="T32" fmla="*/ 527 w 527"/>
                <a:gd name="T33" fmla="*/ 125 h 443"/>
                <a:gd name="T34" fmla="*/ 525 w 527"/>
                <a:gd name="T35" fmla="*/ 125 h 443"/>
                <a:gd name="T36" fmla="*/ 407 w 527"/>
                <a:gd name="T3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7" h="443">
                  <a:moveTo>
                    <a:pt x="407" y="0"/>
                  </a:moveTo>
                  <a:cubicBezTo>
                    <a:pt x="294" y="190"/>
                    <a:pt x="294" y="190"/>
                    <a:pt x="294" y="190"/>
                  </a:cubicBezTo>
                  <a:cubicBezTo>
                    <a:pt x="280" y="105"/>
                    <a:pt x="280" y="105"/>
                    <a:pt x="280" y="105"/>
                  </a:cubicBezTo>
                  <a:cubicBezTo>
                    <a:pt x="289" y="99"/>
                    <a:pt x="295" y="89"/>
                    <a:pt x="295" y="77"/>
                  </a:cubicBezTo>
                  <a:cubicBezTo>
                    <a:pt x="295" y="59"/>
                    <a:pt x="281" y="44"/>
                    <a:pt x="263" y="44"/>
                  </a:cubicBezTo>
                  <a:cubicBezTo>
                    <a:pt x="245" y="44"/>
                    <a:pt x="230" y="59"/>
                    <a:pt x="230" y="77"/>
                  </a:cubicBezTo>
                  <a:cubicBezTo>
                    <a:pt x="230" y="89"/>
                    <a:pt x="237" y="99"/>
                    <a:pt x="246" y="105"/>
                  </a:cubicBezTo>
                  <a:cubicBezTo>
                    <a:pt x="232" y="189"/>
                    <a:pt x="232" y="189"/>
                    <a:pt x="232" y="18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56" y="27"/>
                    <a:pt x="12" y="72"/>
                    <a:pt x="2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1" y="402"/>
                    <a:pt x="1" y="402"/>
                    <a:pt x="1" y="402"/>
                  </a:cubicBezTo>
                  <a:cubicBezTo>
                    <a:pt x="14" y="425"/>
                    <a:pt x="126" y="443"/>
                    <a:pt x="263" y="443"/>
                  </a:cubicBezTo>
                  <a:cubicBezTo>
                    <a:pt x="401" y="443"/>
                    <a:pt x="513" y="425"/>
                    <a:pt x="526" y="402"/>
                  </a:cubicBezTo>
                  <a:cubicBezTo>
                    <a:pt x="527" y="402"/>
                    <a:pt x="527" y="402"/>
                    <a:pt x="527" y="402"/>
                  </a:cubicBezTo>
                  <a:cubicBezTo>
                    <a:pt x="527" y="125"/>
                    <a:pt x="527" y="125"/>
                    <a:pt x="527" y="125"/>
                  </a:cubicBezTo>
                  <a:cubicBezTo>
                    <a:pt x="525" y="125"/>
                    <a:pt x="525" y="125"/>
                    <a:pt x="525" y="125"/>
                  </a:cubicBezTo>
                  <a:cubicBezTo>
                    <a:pt x="515" y="72"/>
                    <a:pt x="471" y="27"/>
                    <a:pt x="40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4" name="Freeform 230"/>
            <p:cNvSpPr>
              <a:spLocks/>
            </p:cNvSpPr>
            <p:nvPr/>
          </p:nvSpPr>
          <p:spPr bwMode="auto">
            <a:xfrm>
              <a:off x="3598655" y="3487105"/>
              <a:ext cx="54536" cy="68241"/>
            </a:xfrm>
            <a:custGeom>
              <a:avLst/>
              <a:gdLst>
                <a:gd name="T0" fmla="*/ 0 w 81"/>
                <a:gd name="T1" fmla="*/ 0 h 101"/>
                <a:gd name="T2" fmla="*/ 0 w 81"/>
                <a:gd name="T3" fmla="*/ 55 h 101"/>
                <a:gd name="T4" fmla="*/ 40 w 81"/>
                <a:gd name="T5" fmla="*/ 101 h 101"/>
                <a:gd name="T6" fmla="*/ 81 w 81"/>
                <a:gd name="T7" fmla="*/ 56 h 101"/>
                <a:gd name="T8" fmla="*/ 81 w 81"/>
                <a:gd name="T9" fmla="*/ 0 h 101"/>
                <a:gd name="T10" fmla="*/ 59 w 81"/>
                <a:gd name="T11" fmla="*/ 0 h 101"/>
                <a:gd name="T12" fmla="*/ 59 w 81"/>
                <a:gd name="T13" fmla="*/ 57 h 101"/>
                <a:gd name="T14" fmla="*/ 40 w 81"/>
                <a:gd name="T15" fmla="*/ 83 h 101"/>
                <a:gd name="T16" fmla="*/ 22 w 81"/>
                <a:gd name="T17" fmla="*/ 57 h 101"/>
                <a:gd name="T18" fmla="*/ 22 w 81"/>
                <a:gd name="T19" fmla="*/ 0 h 101"/>
                <a:gd name="T20" fmla="*/ 0 w 81"/>
                <a:gd name="T2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01"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87"/>
                    <a:pt x="15" y="101"/>
                    <a:pt x="40" y="101"/>
                  </a:cubicBezTo>
                  <a:cubicBezTo>
                    <a:pt x="65" y="101"/>
                    <a:pt x="81" y="86"/>
                    <a:pt x="81" y="5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59" y="75"/>
                    <a:pt x="52" y="83"/>
                    <a:pt x="40" y="83"/>
                  </a:cubicBezTo>
                  <a:cubicBezTo>
                    <a:pt x="29" y="83"/>
                    <a:pt x="22" y="74"/>
                    <a:pt x="22" y="57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5" name="Freeform 231"/>
            <p:cNvSpPr>
              <a:spLocks noEditPoints="1"/>
            </p:cNvSpPr>
            <p:nvPr/>
          </p:nvSpPr>
          <p:spPr bwMode="auto">
            <a:xfrm>
              <a:off x="3666040" y="3486534"/>
              <a:ext cx="47968" cy="67384"/>
            </a:xfrm>
            <a:custGeom>
              <a:avLst/>
              <a:gdLst>
                <a:gd name="T0" fmla="*/ 31 w 71"/>
                <a:gd name="T1" fmla="*/ 0 h 100"/>
                <a:gd name="T2" fmla="*/ 0 w 71"/>
                <a:gd name="T3" fmla="*/ 2 h 100"/>
                <a:gd name="T4" fmla="*/ 0 w 71"/>
                <a:gd name="T5" fmla="*/ 100 h 100"/>
                <a:gd name="T6" fmla="*/ 23 w 71"/>
                <a:gd name="T7" fmla="*/ 100 h 100"/>
                <a:gd name="T8" fmla="*/ 23 w 71"/>
                <a:gd name="T9" fmla="*/ 65 h 100"/>
                <a:gd name="T10" fmla="*/ 30 w 71"/>
                <a:gd name="T11" fmla="*/ 65 h 100"/>
                <a:gd name="T12" fmla="*/ 62 w 71"/>
                <a:gd name="T13" fmla="*/ 55 h 100"/>
                <a:gd name="T14" fmla="*/ 71 w 71"/>
                <a:gd name="T15" fmla="*/ 31 h 100"/>
                <a:gd name="T16" fmla="*/ 61 w 71"/>
                <a:gd name="T17" fmla="*/ 8 h 100"/>
                <a:gd name="T18" fmla="*/ 31 w 71"/>
                <a:gd name="T19" fmla="*/ 0 h 100"/>
                <a:gd name="T20" fmla="*/ 30 w 71"/>
                <a:gd name="T21" fmla="*/ 48 h 100"/>
                <a:gd name="T22" fmla="*/ 23 w 71"/>
                <a:gd name="T23" fmla="*/ 47 h 100"/>
                <a:gd name="T24" fmla="*/ 23 w 71"/>
                <a:gd name="T25" fmla="*/ 18 h 100"/>
                <a:gd name="T26" fmla="*/ 32 w 71"/>
                <a:gd name="T27" fmla="*/ 17 h 100"/>
                <a:gd name="T28" fmla="*/ 49 w 71"/>
                <a:gd name="T29" fmla="*/ 32 h 100"/>
                <a:gd name="T30" fmla="*/ 30 w 71"/>
                <a:gd name="T31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100">
                  <a:moveTo>
                    <a:pt x="31" y="0"/>
                  </a:moveTo>
                  <a:cubicBezTo>
                    <a:pt x="17" y="0"/>
                    <a:pt x="7" y="1"/>
                    <a:pt x="0" y="2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5" y="65"/>
                    <a:pt x="27" y="65"/>
                    <a:pt x="30" y="65"/>
                  </a:cubicBezTo>
                  <a:cubicBezTo>
                    <a:pt x="43" y="65"/>
                    <a:pt x="55" y="62"/>
                    <a:pt x="62" y="55"/>
                  </a:cubicBezTo>
                  <a:cubicBezTo>
                    <a:pt x="68" y="49"/>
                    <a:pt x="71" y="41"/>
                    <a:pt x="71" y="31"/>
                  </a:cubicBezTo>
                  <a:cubicBezTo>
                    <a:pt x="71" y="22"/>
                    <a:pt x="67" y="13"/>
                    <a:pt x="61" y="8"/>
                  </a:cubicBezTo>
                  <a:cubicBezTo>
                    <a:pt x="54" y="3"/>
                    <a:pt x="44" y="0"/>
                    <a:pt x="31" y="0"/>
                  </a:cubicBezTo>
                  <a:close/>
                  <a:moveTo>
                    <a:pt x="30" y="48"/>
                  </a:moveTo>
                  <a:cubicBezTo>
                    <a:pt x="27" y="48"/>
                    <a:pt x="24" y="48"/>
                    <a:pt x="23" y="47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4" y="18"/>
                    <a:pt x="27" y="17"/>
                    <a:pt x="32" y="17"/>
                  </a:cubicBezTo>
                  <a:cubicBezTo>
                    <a:pt x="43" y="17"/>
                    <a:pt x="49" y="23"/>
                    <a:pt x="49" y="32"/>
                  </a:cubicBezTo>
                  <a:cubicBezTo>
                    <a:pt x="49" y="42"/>
                    <a:pt x="42" y="48"/>
                    <a:pt x="3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4560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 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实现跨</a:t>
            </a:r>
            <a:r>
              <a:rPr lang="zh-CN" altLang="en-US" sz="2700" b="1" smtClean="0">
                <a:solidFill>
                  <a:schemeClr val="bg1"/>
                </a:solidFill>
                <a:latin typeface="微软雅黑"/>
              </a:rPr>
              <a:t>平台交付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图片 21" descr="安卓-IOS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92933" y="1092606"/>
            <a:ext cx="6423884" cy="5614474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200021" y="1528463"/>
            <a:ext cx="5153514" cy="467806"/>
            <a:chOff x="271648" y="1510880"/>
            <a:chExt cx="5153514" cy="467806"/>
          </a:xfrm>
        </p:grpSpPr>
        <p:grpSp>
          <p:nvGrpSpPr>
            <p:cNvPr id="23" name="组合 22"/>
            <p:cNvGrpSpPr/>
            <p:nvPr/>
          </p:nvGrpSpPr>
          <p:grpSpPr>
            <a:xfrm>
              <a:off x="271648" y="1510880"/>
              <a:ext cx="5153514" cy="467806"/>
              <a:chOff x="2330673" y="2010009"/>
              <a:chExt cx="1739454" cy="1412819"/>
            </a:xfrm>
          </p:grpSpPr>
          <p:sp>
            <p:nvSpPr>
              <p:cNvPr id="24" name="圆角矩形 23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5" name="圆角矩形 24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311324" y="1549459"/>
              <a:ext cx="511383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从目前的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Flutter</a:t>
              </a:r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来看，更像是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React Native</a:t>
              </a:r>
              <a:endParaRPr lang="zh-CN" altLang="en-US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61555" y="3840458"/>
            <a:ext cx="5286380" cy="467806"/>
            <a:chOff x="2730854" y="2981478"/>
            <a:chExt cx="5286380" cy="467806"/>
          </a:xfrm>
        </p:grpSpPr>
        <p:grpSp>
          <p:nvGrpSpPr>
            <p:cNvPr id="29" name="组合 115"/>
            <p:cNvGrpSpPr/>
            <p:nvPr/>
          </p:nvGrpSpPr>
          <p:grpSpPr>
            <a:xfrm>
              <a:off x="2730854" y="2981478"/>
              <a:ext cx="5153514" cy="467806"/>
              <a:chOff x="2330673" y="2010009"/>
              <a:chExt cx="1739454" cy="1412819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2730854" y="3025377"/>
              <a:ext cx="5286380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实现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Android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和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iOS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跨平台服务，一套程序两用</a:t>
              </a:r>
              <a:endParaRPr lang="zh-CN" altLang="en-US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39697" y="2086540"/>
            <a:ext cx="4577272" cy="1859777"/>
            <a:chOff x="3396836" y="1880136"/>
            <a:chExt cx="4577272" cy="641868"/>
          </a:xfrm>
        </p:grpSpPr>
        <p:grpSp>
          <p:nvGrpSpPr>
            <p:cNvPr id="40" name="组合 24"/>
            <p:cNvGrpSpPr/>
            <p:nvPr/>
          </p:nvGrpSpPr>
          <p:grpSpPr>
            <a:xfrm>
              <a:off x="3396836" y="1880136"/>
              <a:ext cx="4577272" cy="522222"/>
              <a:chOff x="8121873" y="2010009"/>
              <a:chExt cx="1739454" cy="1412819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81218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  <p:sp>
            <p:nvSpPr>
              <p:cNvPr id="43" name="圆角矩形 42"/>
              <p:cNvSpPr/>
              <p:nvPr/>
            </p:nvSpPr>
            <p:spPr>
              <a:xfrm>
                <a:off x="8145763" y="2065364"/>
                <a:ext cx="1692569" cy="1297702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444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3459700" y="1900597"/>
              <a:ext cx="4453897" cy="6214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zh-CN" altLang="en-US" sz="1300" dirty="0" smtClean="0"/>
                <a:t> 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目前支持</a:t>
              </a:r>
              <a:r>
                <a:rPr lang="en-US" altLang="zh-CN" sz="1300" dirty="0" smtClean="0"/>
                <a:t>iOS</a:t>
              </a:r>
              <a:r>
                <a:rPr lang="zh-CN" altLang="en-US" sz="1300" dirty="0" smtClean="0"/>
                <a:t>和安卓两大平台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React Native</a:t>
              </a:r>
              <a:r>
                <a:rPr lang="zh-CN" altLang="en-US" sz="1300" dirty="0" smtClean="0"/>
                <a:t>使用</a:t>
              </a:r>
              <a:r>
                <a:rPr lang="en-US" altLang="zh-CN" sz="1300" dirty="0" smtClean="0"/>
                <a:t>JavaScript</a:t>
              </a:r>
              <a:r>
                <a:rPr lang="zh-CN" altLang="en-US" sz="1300" dirty="0" smtClean="0"/>
                <a:t>和</a:t>
              </a:r>
              <a:r>
                <a:rPr lang="en-US" altLang="zh-CN" sz="1300" dirty="0" smtClean="0"/>
                <a:t>React</a:t>
              </a:r>
              <a:r>
                <a:rPr lang="zh-CN" altLang="en-US" sz="1300" dirty="0" smtClean="0"/>
                <a:t>编写原生移动应用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</a:t>
              </a:r>
              <a:r>
                <a:rPr lang="en-US" altLang="zh-CN" sz="1300" dirty="0" err="1" smtClean="0"/>
                <a:t>Facebook</a:t>
              </a:r>
              <a:r>
                <a:rPr lang="zh-CN" altLang="en-US" sz="1300" dirty="0" smtClean="0"/>
                <a:t>已经在多项产品中使用了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，并且    将持续地投入建设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。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</a:pPr>
              <a:endParaRPr lang="en-US" altLang="zh-CN" sz="13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39697" y="4456591"/>
            <a:ext cx="4577272" cy="1524302"/>
            <a:chOff x="3396836" y="1880136"/>
            <a:chExt cx="4577272" cy="526085"/>
          </a:xfrm>
        </p:grpSpPr>
        <p:grpSp>
          <p:nvGrpSpPr>
            <p:cNvPr id="45" name="组合 24"/>
            <p:cNvGrpSpPr/>
            <p:nvPr/>
          </p:nvGrpSpPr>
          <p:grpSpPr>
            <a:xfrm>
              <a:off x="3396836" y="1880136"/>
              <a:ext cx="4577272" cy="522222"/>
              <a:chOff x="8121873" y="2010009"/>
              <a:chExt cx="1739454" cy="1412819"/>
            </a:xfrm>
          </p:grpSpPr>
          <p:sp>
            <p:nvSpPr>
              <p:cNvPr id="47" name="圆角矩形 46"/>
              <p:cNvSpPr/>
              <p:nvPr/>
            </p:nvSpPr>
            <p:spPr>
              <a:xfrm>
                <a:off x="81218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rgbClr val="01B3C5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  <p:sp>
            <p:nvSpPr>
              <p:cNvPr id="48" name="圆角矩形 47"/>
              <p:cNvSpPr/>
              <p:nvPr/>
            </p:nvSpPr>
            <p:spPr>
              <a:xfrm>
                <a:off x="8145763" y="2065364"/>
                <a:ext cx="1692569" cy="1297702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444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3459700" y="1900597"/>
              <a:ext cx="4296071" cy="5056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Flutter</a:t>
              </a:r>
              <a:r>
                <a:rPr lang="zh-CN" altLang="en-US" sz="1300" dirty="0" smtClean="0"/>
                <a:t>是一款移动应用程序</a:t>
              </a:r>
              <a:r>
                <a:rPr lang="en-US" altLang="zh-CN" sz="1300" dirty="0" smtClean="0"/>
                <a:t>SDK</a:t>
              </a:r>
              <a:r>
                <a:rPr lang="zh-CN" altLang="en-US" sz="1300" dirty="0" smtClean="0"/>
                <a:t>，一份代码可以同时生成</a:t>
              </a:r>
              <a:r>
                <a:rPr lang="en-US" altLang="zh-CN" sz="1300" dirty="0" smtClean="0"/>
                <a:t>iOS</a:t>
              </a:r>
              <a:r>
                <a:rPr lang="zh-CN" altLang="en-US" sz="1300" dirty="0" smtClean="0"/>
                <a:t>和</a:t>
              </a:r>
              <a:r>
                <a:rPr lang="en-US" altLang="zh-CN" sz="1300" dirty="0" smtClean="0"/>
                <a:t>Android</a:t>
              </a:r>
              <a:r>
                <a:rPr lang="zh-CN" altLang="en-US" sz="1300" dirty="0" smtClean="0"/>
                <a:t>两个高性能、高保真的应用程序。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zh-CN" altLang="en-US" sz="1300" dirty="0" smtClean="0"/>
                <a:t> </a:t>
              </a:r>
              <a:r>
                <a:rPr lang="en-US" altLang="zh-CN" sz="1300" dirty="0" smtClean="0"/>
                <a:t>Flutter</a:t>
              </a:r>
              <a:r>
                <a:rPr lang="zh-CN" altLang="en-US" sz="1300" dirty="0" smtClean="0"/>
                <a:t>程序交付在不同平台上都感觉自然流畅。兼容滚动行为、排版、图标等方面的差异。</a:t>
              </a:r>
              <a:endParaRPr lang="en-US" altLang="zh-CN" sz="13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67854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高性能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1" name="组合 40"/>
          <p:cNvGrpSpPr/>
          <p:nvPr/>
        </p:nvGrpSpPr>
        <p:grpSpPr>
          <a:xfrm>
            <a:off x="570852" y="1482079"/>
            <a:ext cx="9411880" cy="4435523"/>
            <a:chOff x="751802" y="1992692"/>
            <a:chExt cx="9411880" cy="4435523"/>
          </a:xfrm>
        </p:grpSpPr>
        <p:grpSp>
          <p:nvGrpSpPr>
            <p:cNvPr id="5" name="组合 4"/>
            <p:cNvGrpSpPr/>
            <p:nvPr/>
          </p:nvGrpSpPr>
          <p:grpSpPr>
            <a:xfrm>
              <a:off x="751802" y="1992692"/>
              <a:ext cx="9411880" cy="4435523"/>
              <a:chOff x="904589" y="1219553"/>
              <a:chExt cx="7069602" cy="3331681"/>
            </a:xfrm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2570280" y="1335678"/>
                <a:ext cx="547516" cy="3108279"/>
              </a:xfrm>
              <a:custGeom>
                <a:avLst/>
                <a:gdLst>
                  <a:gd name="T0" fmla="*/ 1999 w 3544"/>
                  <a:gd name="T1" fmla="*/ 9150 h 14563"/>
                  <a:gd name="T2" fmla="*/ 1999 w 3544"/>
                  <a:gd name="T3" fmla="*/ 12306 h 14563"/>
                  <a:gd name="T4" fmla="*/ 2353 w 3544"/>
                  <a:gd name="T5" fmla="*/ 13628 h 14563"/>
                  <a:gd name="T6" fmla="*/ 3544 w 3544"/>
                  <a:gd name="T7" fmla="*/ 14112 h 14563"/>
                  <a:gd name="T8" fmla="*/ 3544 w 3544"/>
                  <a:gd name="T9" fmla="*/ 14563 h 14563"/>
                  <a:gd name="T10" fmla="*/ 1933 w 3544"/>
                  <a:gd name="T11" fmla="*/ 14016 h 14563"/>
                  <a:gd name="T12" fmla="*/ 1419 w 3544"/>
                  <a:gd name="T13" fmla="*/ 12050 h 14563"/>
                  <a:gd name="T14" fmla="*/ 1419 w 3544"/>
                  <a:gd name="T15" fmla="*/ 9279 h 14563"/>
                  <a:gd name="T16" fmla="*/ 1160 w 3544"/>
                  <a:gd name="T17" fmla="*/ 8022 h 14563"/>
                  <a:gd name="T18" fmla="*/ 0 w 3544"/>
                  <a:gd name="T19" fmla="*/ 7475 h 14563"/>
                  <a:gd name="T20" fmla="*/ 0 w 3544"/>
                  <a:gd name="T21" fmla="*/ 7088 h 14563"/>
                  <a:gd name="T22" fmla="*/ 1127 w 3544"/>
                  <a:gd name="T23" fmla="*/ 6571 h 14563"/>
                  <a:gd name="T24" fmla="*/ 1419 w 3544"/>
                  <a:gd name="T25" fmla="*/ 5284 h 14563"/>
                  <a:gd name="T26" fmla="*/ 1419 w 3544"/>
                  <a:gd name="T27" fmla="*/ 2513 h 14563"/>
                  <a:gd name="T28" fmla="*/ 1933 w 3544"/>
                  <a:gd name="T29" fmla="*/ 547 h 14563"/>
                  <a:gd name="T30" fmla="*/ 3544 w 3544"/>
                  <a:gd name="T31" fmla="*/ 0 h 14563"/>
                  <a:gd name="T32" fmla="*/ 3544 w 3544"/>
                  <a:gd name="T33" fmla="*/ 451 h 14563"/>
                  <a:gd name="T34" fmla="*/ 2353 w 3544"/>
                  <a:gd name="T35" fmla="*/ 902 h 14563"/>
                  <a:gd name="T36" fmla="*/ 1999 w 3544"/>
                  <a:gd name="T37" fmla="*/ 2254 h 14563"/>
                  <a:gd name="T38" fmla="*/ 1999 w 3544"/>
                  <a:gd name="T39" fmla="*/ 5413 h 14563"/>
                  <a:gd name="T40" fmla="*/ 580 w 3544"/>
                  <a:gd name="T41" fmla="*/ 7275 h 14563"/>
                  <a:gd name="T42" fmla="*/ 580 w 3544"/>
                  <a:gd name="T43" fmla="*/ 7304 h 14563"/>
                  <a:gd name="T44" fmla="*/ 1999 w 3544"/>
                  <a:gd name="T45" fmla="*/ 9150 h 14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44" h="14563">
                    <a:moveTo>
                      <a:pt x="1999" y="9150"/>
                    </a:moveTo>
                    <a:lnTo>
                      <a:pt x="1999" y="12306"/>
                    </a:lnTo>
                    <a:cubicBezTo>
                      <a:pt x="1999" y="12867"/>
                      <a:pt x="2117" y="13306"/>
                      <a:pt x="2353" y="13628"/>
                    </a:cubicBezTo>
                    <a:cubicBezTo>
                      <a:pt x="2590" y="13950"/>
                      <a:pt x="2986" y="14112"/>
                      <a:pt x="3544" y="14112"/>
                    </a:cubicBezTo>
                    <a:lnTo>
                      <a:pt x="3544" y="14563"/>
                    </a:lnTo>
                    <a:cubicBezTo>
                      <a:pt x="2815" y="14563"/>
                      <a:pt x="2276" y="14379"/>
                      <a:pt x="1933" y="14016"/>
                    </a:cubicBezTo>
                    <a:cubicBezTo>
                      <a:pt x="1589" y="13650"/>
                      <a:pt x="1419" y="12993"/>
                      <a:pt x="1419" y="12050"/>
                    </a:cubicBezTo>
                    <a:lnTo>
                      <a:pt x="1419" y="9279"/>
                    </a:lnTo>
                    <a:cubicBezTo>
                      <a:pt x="1419" y="8762"/>
                      <a:pt x="1333" y="8344"/>
                      <a:pt x="1160" y="8022"/>
                    </a:cubicBezTo>
                    <a:cubicBezTo>
                      <a:pt x="990" y="7701"/>
                      <a:pt x="602" y="7516"/>
                      <a:pt x="0" y="7475"/>
                    </a:cubicBezTo>
                    <a:lnTo>
                      <a:pt x="0" y="7088"/>
                    </a:lnTo>
                    <a:cubicBezTo>
                      <a:pt x="558" y="7002"/>
                      <a:pt x="935" y="6829"/>
                      <a:pt x="1127" y="6571"/>
                    </a:cubicBezTo>
                    <a:cubicBezTo>
                      <a:pt x="1322" y="6315"/>
                      <a:pt x="1419" y="5883"/>
                      <a:pt x="1419" y="5284"/>
                    </a:cubicBezTo>
                    <a:lnTo>
                      <a:pt x="1419" y="2513"/>
                    </a:lnTo>
                    <a:cubicBezTo>
                      <a:pt x="1419" y="1567"/>
                      <a:pt x="1589" y="913"/>
                      <a:pt x="1933" y="547"/>
                    </a:cubicBezTo>
                    <a:cubicBezTo>
                      <a:pt x="2276" y="181"/>
                      <a:pt x="2815" y="0"/>
                      <a:pt x="3544" y="0"/>
                    </a:cubicBezTo>
                    <a:lnTo>
                      <a:pt x="3544" y="451"/>
                    </a:lnTo>
                    <a:cubicBezTo>
                      <a:pt x="2986" y="451"/>
                      <a:pt x="2590" y="602"/>
                      <a:pt x="2353" y="902"/>
                    </a:cubicBezTo>
                    <a:cubicBezTo>
                      <a:pt x="2117" y="1201"/>
                      <a:pt x="1999" y="1652"/>
                      <a:pt x="1999" y="2254"/>
                    </a:cubicBezTo>
                    <a:lnTo>
                      <a:pt x="1999" y="5413"/>
                    </a:lnTo>
                    <a:cubicBezTo>
                      <a:pt x="1999" y="6265"/>
                      <a:pt x="1592" y="7275"/>
                      <a:pt x="580" y="7275"/>
                    </a:cubicBezTo>
                    <a:lnTo>
                      <a:pt x="580" y="7304"/>
                    </a:lnTo>
                    <a:cubicBezTo>
                      <a:pt x="1565" y="7304"/>
                      <a:pt x="1999" y="8309"/>
                      <a:pt x="1999" y="915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904589" y="2216533"/>
                <a:ext cx="1486292" cy="131728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985458" y="2288208"/>
                <a:ext cx="1324551" cy="1173938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01600" dist="508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63500" h="190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104064" y="2795362"/>
                <a:ext cx="1090168" cy="236962"/>
              </a:xfrm>
              <a:prstGeom prst="rect">
                <a:avLst/>
              </a:prstGeom>
            </p:spPr>
            <p:txBody>
              <a:bodyPr wrap="none" lIns="68580" tIns="34290" rIns="68580" bIns="34290">
                <a:spAutoFit/>
              </a:bodyPr>
              <a:lstStyle/>
              <a:p>
                <a:pPr algn="ctr"/>
                <a:r>
                  <a:rPr lang="en-US" altLang="zh-CN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ITC Avant Garde Std Bk" panose="020B0502020202020204" pitchFamily="34" charset="0"/>
                  </a:rPr>
                  <a:t>Flutter </a:t>
                </a:r>
                <a:r>
                  <a:rPr lang="zh-CN" altLang="en-US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ITC Avant Garde Std Bk" panose="020B0502020202020204" pitchFamily="34" charset="0"/>
                  </a:rPr>
                  <a:t>高性能</a:t>
                </a:r>
              </a:p>
            </p:txBody>
          </p:sp>
          <p:grpSp>
            <p:nvGrpSpPr>
              <p:cNvPr id="10" name="组合 13"/>
              <p:cNvGrpSpPr/>
              <p:nvPr/>
            </p:nvGrpSpPr>
            <p:grpSpPr>
              <a:xfrm>
                <a:off x="1532258" y="2474655"/>
                <a:ext cx="230951" cy="229729"/>
                <a:chOff x="3856417" y="4248125"/>
                <a:chExt cx="409860" cy="407692"/>
              </a:xfrm>
              <a:solidFill>
                <a:schemeClr val="accent3"/>
              </a:solidFill>
            </p:grpSpPr>
            <p:sp>
              <p:nvSpPr>
                <p:cNvPr id="32" name="Freeform 187"/>
                <p:cNvSpPr>
                  <a:spLocks/>
                </p:cNvSpPr>
                <p:nvPr/>
              </p:nvSpPr>
              <p:spPr bwMode="auto">
                <a:xfrm>
                  <a:off x="3969183" y="4489921"/>
                  <a:ext cx="279745" cy="165896"/>
                </a:xfrm>
                <a:custGeom>
                  <a:avLst/>
                  <a:gdLst>
                    <a:gd name="T0" fmla="*/ 76 w 109"/>
                    <a:gd name="T1" fmla="*/ 0 h 65"/>
                    <a:gd name="T2" fmla="*/ 54 w 109"/>
                    <a:gd name="T3" fmla="*/ 0 h 65"/>
                    <a:gd name="T4" fmla="*/ 69 w 109"/>
                    <a:gd name="T5" fmla="*/ 17 h 65"/>
                    <a:gd name="T6" fmla="*/ 76 w 109"/>
                    <a:gd name="T7" fmla="*/ 17 h 65"/>
                    <a:gd name="T8" fmla="*/ 91 w 109"/>
                    <a:gd name="T9" fmla="*/ 32 h 65"/>
                    <a:gd name="T10" fmla="*/ 76 w 109"/>
                    <a:gd name="T11" fmla="*/ 48 h 65"/>
                    <a:gd name="T12" fmla="*/ 32 w 109"/>
                    <a:gd name="T13" fmla="*/ 48 h 65"/>
                    <a:gd name="T14" fmla="*/ 17 w 109"/>
                    <a:gd name="T15" fmla="*/ 32 h 65"/>
                    <a:gd name="T16" fmla="*/ 20 w 109"/>
                    <a:gd name="T17" fmla="*/ 24 h 65"/>
                    <a:gd name="T18" fmla="*/ 1 w 109"/>
                    <a:gd name="T19" fmla="*/ 24 h 65"/>
                    <a:gd name="T20" fmla="*/ 0 w 109"/>
                    <a:gd name="T21" fmla="*/ 32 h 65"/>
                    <a:gd name="T22" fmla="*/ 32 w 109"/>
                    <a:gd name="T23" fmla="*/ 65 h 65"/>
                    <a:gd name="T24" fmla="*/ 76 w 109"/>
                    <a:gd name="T25" fmla="*/ 65 h 65"/>
                    <a:gd name="T26" fmla="*/ 109 w 109"/>
                    <a:gd name="T27" fmla="*/ 32 h 65"/>
                    <a:gd name="T28" fmla="*/ 76 w 109"/>
                    <a:gd name="T29" fmla="*/ 0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9" h="65">
                      <a:moveTo>
                        <a:pt x="76" y="0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61" y="4"/>
                        <a:pt x="66" y="10"/>
                        <a:pt x="69" y="17"/>
                      </a:cubicBezTo>
                      <a:cubicBezTo>
                        <a:pt x="76" y="17"/>
                        <a:pt x="76" y="17"/>
                        <a:pt x="76" y="17"/>
                      </a:cubicBezTo>
                      <a:cubicBezTo>
                        <a:pt x="85" y="17"/>
                        <a:pt x="91" y="24"/>
                        <a:pt x="91" y="32"/>
                      </a:cubicBezTo>
                      <a:cubicBezTo>
                        <a:pt x="91" y="41"/>
                        <a:pt x="85" y="48"/>
                        <a:pt x="76" y="48"/>
                      </a:cubicBezTo>
                      <a:cubicBezTo>
                        <a:pt x="32" y="48"/>
                        <a:pt x="32" y="48"/>
                        <a:pt x="32" y="48"/>
                      </a:cubicBezTo>
                      <a:cubicBezTo>
                        <a:pt x="24" y="48"/>
                        <a:pt x="17" y="41"/>
                        <a:pt x="17" y="32"/>
                      </a:cubicBezTo>
                      <a:cubicBezTo>
                        <a:pt x="17" y="29"/>
                        <a:pt x="18" y="26"/>
                        <a:pt x="20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27"/>
                        <a:pt x="0" y="30"/>
                        <a:pt x="0" y="32"/>
                      </a:cubicBezTo>
                      <a:cubicBezTo>
                        <a:pt x="0" y="50"/>
                        <a:pt x="14" y="65"/>
                        <a:pt x="32" y="65"/>
                      </a:cubicBezTo>
                      <a:cubicBezTo>
                        <a:pt x="76" y="65"/>
                        <a:pt x="76" y="65"/>
                        <a:pt x="76" y="65"/>
                      </a:cubicBezTo>
                      <a:cubicBezTo>
                        <a:pt x="94" y="65"/>
                        <a:pt x="109" y="50"/>
                        <a:pt x="109" y="32"/>
                      </a:cubicBezTo>
                      <a:cubicBezTo>
                        <a:pt x="109" y="15"/>
                        <a:pt x="94" y="0"/>
                        <a:pt x="7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3" name="Freeform 188"/>
                <p:cNvSpPr>
                  <a:spLocks/>
                </p:cNvSpPr>
                <p:nvPr/>
              </p:nvSpPr>
              <p:spPr bwMode="auto">
                <a:xfrm>
                  <a:off x="3856417" y="4489921"/>
                  <a:ext cx="279745" cy="165896"/>
                </a:xfrm>
                <a:custGeom>
                  <a:avLst/>
                  <a:gdLst>
                    <a:gd name="T0" fmla="*/ 41 w 109"/>
                    <a:gd name="T1" fmla="*/ 48 h 65"/>
                    <a:gd name="T2" fmla="*/ 33 w 109"/>
                    <a:gd name="T3" fmla="*/ 48 h 65"/>
                    <a:gd name="T4" fmla="*/ 18 w 109"/>
                    <a:gd name="T5" fmla="*/ 32 h 65"/>
                    <a:gd name="T6" fmla="*/ 33 w 109"/>
                    <a:gd name="T7" fmla="*/ 17 h 65"/>
                    <a:gd name="T8" fmla="*/ 37 w 109"/>
                    <a:gd name="T9" fmla="*/ 17 h 65"/>
                    <a:gd name="T10" fmla="*/ 77 w 109"/>
                    <a:gd name="T11" fmla="*/ 17 h 65"/>
                    <a:gd name="T12" fmla="*/ 92 w 109"/>
                    <a:gd name="T13" fmla="*/ 32 h 65"/>
                    <a:gd name="T14" fmla="*/ 92 w 109"/>
                    <a:gd name="T15" fmla="*/ 35 h 65"/>
                    <a:gd name="T16" fmla="*/ 89 w 109"/>
                    <a:gd name="T17" fmla="*/ 42 h 65"/>
                    <a:gd name="T18" fmla="*/ 108 w 109"/>
                    <a:gd name="T19" fmla="*/ 42 h 65"/>
                    <a:gd name="T20" fmla="*/ 109 w 109"/>
                    <a:gd name="T21" fmla="*/ 35 h 65"/>
                    <a:gd name="T22" fmla="*/ 109 w 109"/>
                    <a:gd name="T23" fmla="*/ 35 h 65"/>
                    <a:gd name="T24" fmla="*/ 109 w 109"/>
                    <a:gd name="T25" fmla="*/ 32 h 65"/>
                    <a:gd name="T26" fmla="*/ 77 w 109"/>
                    <a:gd name="T27" fmla="*/ 0 h 65"/>
                    <a:gd name="T28" fmla="*/ 37 w 109"/>
                    <a:gd name="T29" fmla="*/ 0 h 65"/>
                    <a:gd name="T30" fmla="*/ 33 w 109"/>
                    <a:gd name="T31" fmla="*/ 0 h 65"/>
                    <a:gd name="T32" fmla="*/ 0 w 109"/>
                    <a:gd name="T33" fmla="*/ 32 h 65"/>
                    <a:gd name="T34" fmla="*/ 33 w 109"/>
                    <a:gd name="T35" fmla="*/ 65 h 65"/>
                    <a:gd name="T36" fmla="*/ 56 w 109"/>
                    <a:gd name="T37" fmla="*/ 65 h 65"/>
                    <a:gd name="T38" fmla="*/ 41 w 109"/>
                    <a:gd name="T39" fmla="*/ 48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9" h="65">
                      <a:moveTo>
                        <a:pt x="41" y="48"/>
                      </a:moveTo>
                      <a:cubicBezTo>
                        <a:pt x="33" y="48"/>
                        <a:pt x="33" y="48"/>
                        <a:pt x="33" y="48"/>
                      </a:cubicBezTo>
                      <a:cubicBezTo>
                        <a:pt x="24" y="48"/>
                        <a:pt x="18" y="41"/>
                        <a:pt x="18" y="32"/>
                      </a:cubicBezTo>
                      <a:cubicBezTo>
                        <a:pt x="18" y="24"/>
                        <a:pt x="24" y="17"/>
                        <a:pt x="33" y="17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77" y="17"/>
                        <a:pt x="77" y="17"/>
                        <a:pt x="77" y="17"/>
                      </a:cubicBezTo>
                      <a:cubicBezTo>
                        <a:pt x="85" y="17"/>
                        <a:pt x="92" y="24"/>
                        <a:pt x="92" y="32"/>
                      </a:cubicBezTo>
                      <a:cubicBezTo>
                        <a:pt x="92" y="33"/>
                        <a:pt x="92" y="34"/>
                        <a:pt x="92" y="35"/>
                      </a:cubicBezTo>
                      <a:cubicBezTo>
                        <a:pt x="91" y="38"/>
                        <a:pt x="90" y="40"/>
                        <a:pt x="89" y="42"/>
                      </a:cubicBezTo>
                      <a:cubicBezTo>
                        <a:pt x="108" y="42"/>
                        <a:pt x="108" y="42"/>
                        <a:pt x="108" y="42"/>
                      </a:cubicBezTo>
                      <a:cubicBezTo>
                        <a:pt x="108" y="40"/>
                        <a:pt x="109" y="38"/>
                        <a:pt x="109" y="35"/>
                      </a:cubicBezTo>
                      <a:cubicBezTo>
                        <a:pt x="109" y="35"/>
                        <a:pt x="109" y="35"/>
                        <a:pt x="109" y="35"/>
                      </a:cubicBezTo>
                      <a:cubicBezTo>
                        <a:pt x="109" y="34"/>
                        <a:pt x="109" y="33"/>
                        <a:pt x="109" y="32"/>
                      </a:cubicBezTo>
                      <a:cubicBezTo>
                        <a:pt x="109" y="15"/>
                        <a:pt x="95" y="0"/>
                        <a:pt x="77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15" y="0"/>
                        <a:pt x="0" y="15"/>
                        <a:pt x="0" y="32"/>
                      </a:cubicBezTo>
                      <a:cubicBezTo>
                        <a:pt x="0" y="50"/>
                        <a:pt x="15" y="65"/>
                        <a:pt x="33" y="65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0" y="61"/>
                        <a:pt x="44" y="55"/>
                        <a:pt x="41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4" name="Freeform 189"/>
                <p:cNvSpPr>
                  <a:spLocks noEditPoints="1"/>
                </p:cNvSpPr>
                <p:nvPr/>
              </p:nvSpPr>
              <p:spPr bwMode="auto">
                <a:xfrm>
                  <a:off x="3950749" y="4248125"/>
                  <a:ext cx="202761" cy="204930"/>
                </a:xfrm>
                <a:custGeom>
                  <a:avLst/>
                  <a:gdLst>
                    <a:gd name="T0" fmla="*/ 40 w 79"/>
                    <a:gd name="T1" fmla="*/ 0 h 80"/>
                    <a:gd name="T2" fmla="*/ 0 w 79"/>
                    <a:gd name="T3" fmla="*/ 40 h 80"/>
                    <a:gd name="T4" fmla="*/ 40 w 79"/>
                    <a:gd name="T5" fmla="*/ 80 h 80"/>
                    <a:gd name="T6" fmla="*/ 79 w 79"/>
                    <a:gd name="T7" fmla="*/ 40 h 80"/>
                    <a:gd name="T8" fmla="*/ 40 w 79"/>
                    <a:gd name="T9" fmla="*/ 0 h 80"/>
                    <a:gd name="T10" fmla="*/ 63 w 79"/>
                    <a:gd name="T11" fmla="*/ 46 h 80"/>
                    <a:gd name="T12" fmla="*/ 46 w 79"/>
                    <a:gd name="T13" fmla="*/ 46 h 80"/>
                    <a:gd name="T14" fmla="*/ 46 w 79"/>
                    <a:gd name="T15" fmla="*/ 63 h 80"/>
                    <a:gd name="T16" fmla="*/ 33 w 79"/>
                    <a:gd name="T17" fmla="*/ 63 h 80"/>
                    <a:gd name="T18" fmla="*/ 33 w 79"/>
                    <a:gd name="T19" fmla="*/ 46 h 80"/>
                    <a:gd name="T20" fmla="*/ 17 w 79"/>
                    <a:gd name="T21" fmla="*/ 46 h 80"/>
                    <a:gd name="T22" fmla="*/ 17 w 79"/>
                    <a:gd name="T23" fmla="*/ 34 h 80"/>
                    <a:gd name="T24" fmla="*/ 33 w 79"/>
                    <a:gd name="T25" fmla="*/ 34 h 80"/>
                    <a:gd name="T26" fmla="*/ 33 w 79"/>
                    <a:gd name="T27" fmla="*/ 17 h 80"/>
                    <a:gd name="T28" fmla="*/ 46 w 79"/>
                    <a:gd name="T29" fmla="*/ 17 h 80"/>
                    <a:gd name="T30" fmla="*/ 46 w 79"/>
                    <a:gd name="T31" fmla="*/ 34 h 80"/>
                    <a:gd name="T32" fmla="*/ 63 w 79"/>
                    <a:gd name="T33" fmla="*/ 34 h 80"/>
                    <a:gd name="T34" fmla="*/ 63 w 79"/>
                    <a:gd name="T35" fmla="*/ 4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9" h="80">
                      <a:moveTo>
                        <a:pt x="40" y="0"/>
                      </a:move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80"/>
                        <a:pt x="40" y="80"/>
                      </a:cubicBezTo>
                      <a:cubicBezTo>
                        <a:pt x="62" y="80"/>
                        <a:pt x="79" y="62"/>
                        <a:pt x="79" y="40"/>
                      </a:cubicBezTo>
                      <a:cubicBezTo>
                        <a:pt x="79" y="18"/>
                        <a:pt x="62" y="0"/>
                        <a:pt x="40" y="0"/>
                      </a:cubicBezTo>
                      <a:close/>
                      <a:moveTo>
                        <a:pt x="63" y="46"/>
                      </a:moveTo>
                      <a:cubicBezTo>
                        <a:pt x="46" y="46"/>
                        <a:pt x="46" y="46"/>
                        <a:pt x="46" y="46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33" y="63"/>
                        <a:pt x="33" y="63"/>
                        <a:pt x="33" y="63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34"/>
                        <a:pt x="17" y="34"/>
                        <a:pt x="17" y="34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33" y="17"/>
                        <a:pt x="33" y="17"/>
                        <a:pt x="33" y="17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63" y="34"/>
                        <a:pt x="63" y="34"/>
                        <a:pt x="63" y="34"/>
                      </a:cubicBezTo>
                      <a:lnTo>
                        <a:pt x="63" y="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5" name="Rectangle 190"/>
                <p:cNvSpPr>
                  <a:spLocks noChangeArrowheads="1"/>
                </p:cNvSpPr>
                <p:nvPr/>
              </p:nvSpPr>
              <p:spPr bwMode="auto">
                <a:xfrm>
                  <a:off x="4200135" y="4356553"/>
                  <a:ext cx="30360" cy="10192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6" name="Rectangle 191"/>
                <p:cNvSpPr>
                  <a:spLocks noChangeArrowheads="1"/>
                </p:cNvSpPr>
                <p:nvPr/>
              </p:nvSpPr>
              <p:spPr bwMode="auto">
                <a:xfrm>
                  <a:off x="4164354" y="4392335"/>
                  <a:ext cx="101923" cy="3036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7" name="Rectangle 192"/>
                <p:cNvSpPr>
                  <a:spLocks noChangeArrowheads="1"/>
                </p:cNvSpPr>
                <p:nvPr/>
              </p:nvSpPr>
              <p:spPr bwMode="auto">
                <a:xfrm>
                  <a:off x="3879187" y="4386913"/>
                  <a:ext cx="18433" cy="6180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8" name="Rectangle 193"/>
                <p:cNvSpPr>
                  <a:spLocks noChangeArrowheads="1"/>
                </p:cNvSpPr>
                <p:nvPr/>
              </p:nvSpPr>
              <p:spPr bwMode="auto">
                <a:xfrm>
                  <a:off x="3858586" y="4407515"/>
                  <a:ext cx="61805" cy="1734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" name="组合 21"/>
              <p:cNvGrpSpPr/>
              <p:nvPr/>
            </p:nvGrpSpPr>
            <p:grpSpPr>
              <a:xfrm>
                <a:off x="3396917" y="1219553"/>
                <a:ext cx="4577272" cy="522222"/>
                <a:chOff x="8121872" y="2010009"/>
                <a:chExt cx="1739454" cy="1412819"/>
              </a:xfrm>
            </p:grpSpPr>
            <p:sp>
              <p:nvSpPr>
                <p:cNvPr id="30" name="圆角矩形 29"/>
                <p:cNvSpPr/>
                <p:nvPr/>
              </p:nvSpPr>
              <p:spPr>
                <a:xfrm>
                  <a:off x="8121872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31" name="圆角矩形 30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2" name="组合 27"/>
              <p:cNvGrpSpPr/>
              <p:nvPr/>
            </p:nvGrpSpPr>
            <p:grpSpPr>
              <a:xfrm>
                <a:off x="3396836" y="2617699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8" name="圆角矩形 27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9" name="圆角矩形 28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3" name="组合 30"/>
              <p:cNvGrpSpPr/>
              <p:nvPr/>
            </p:nvGrpSpPr>
            <p:grpSpPr>
              <a:xfrm>
                <a:off x="3359215" y="3342768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6" name="圆角矩形 25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4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7" name="圆角矩形 26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4" name="组合 33"/>
              <p:cNvGrpSpPr/>
              <p:nvPr/>
            </p:nvGrpSpPr>
            <p:grpSpPr>
              <a:xfrm>
                <a:off x="3396919" y="4029012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4" name="圆角矩形 23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5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5" name="圆角矩形 24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sp>
            <p:nvSpPr>
              <p:cNvPr id="15" name="TextBox 14"/>
              <p:cNvSpPr txBox="1"/>
              <p:nvPr/>
            </p:nvSpPr>
            <p:spPr>
              <a:xfrm>
                <a:off x="3675004" y="1347046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Flutter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中</a:t>
                </a: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UI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组件和渲染器都从平台中集成到用户的应用程序中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16" name="组合 41"/>
              <p:cNvGrpSpPr/>
              <p:nvPr/>
            </p:nvGrpSpPr>
            <p:grpSpPr>
              <a:xfrm>
                <a:off x="3396836" y="1880136"/>
                <a:ext cx="4577272" cy="589359"/>
                <a:chOff x="3396836" y="1880136"/>
                <a:chExt cx="4577272" cy="589359"/>
              </a:xfrm>
            </p:grpSpPr>
            <p:grpSp>
              <p:nvGrpSpPr>
                <p:cNvPr id="20" name="组合 24"/>
                <p:cNvGrpSpPr/>
                <p:nvPr/>
              </p:nvGrpSpPr>
              <p:grpSpPr>
                <a:xfrm>
                  <a:off x="3396836" y="1880136"/>
                  <a:ext cx="4577272" cy="522222"/>
                  <a:chOff x="8121873" y="2010009"/>
                  <a:chExt cx="1739454" cy="1412819"/>
                </a:xfrm>
              </p:grpSpPr>
              <p:sp>
                <p:nvSpPr>
                  <p:cNvPr id="22" name="圆角矩形 21"/>
                  <p:cNvSpPr/>
                  <p:nvPr/>
                </p:nvSpPr>
                <p:spPr>
                  <a:xfrm>
                    <a:off x="8121873" y="2010009"/>
                    <a:ext cx="1739454" cy="141281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2"/>
                  </a:solidFill>
                  <a:ln w="31750">
                    <a:gradFill flip="none" rotWithShape="1">
                      <a:gsLst>
                        <a:gs pos="0">
                          <a:schemeClr val="bg1">
                            <a:lumMod val="85000"/>
                          </a:schemeClr>
                        </a:gs>
                        <a:gs pos="100000">
                          <a:schemeClr val="bg1"/>
                        </a:gs>
                      </a:gsLst>
                      <a:lin ang="2700000" scaled="1"/>
                      <a:tileRect/>
                    </a:gradFill>
                  </a:ln>
                  <a:effectLst>
                    <a:innerShdw blurRad="127000" dist="63500" dir="13500000">
                      <a:schemeClr val="tx1">
                        <a:lumMod val="65000"/>
                        <a:lumOff val="35000"/>
                        <a:alpha val="49000"/>
                      </a:scheme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rgbClr val="FFFFFF"/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23" name="圆角矩形 22"/>
                  <p:cNvSpPr/>
                  <p:nvPr/>
                </p:nvSpPr>
                <p:spPr>
                  <a:xfrm>
                    <a:off x="8145763" y="2198938"/>
                    <a:ext cx="1692569" cy="1041976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50800">
                    <a:noFill/>
                  </a:ln>
                  <a:effectLst>
                    <a:outerShdw blurRad="76200" dist="38100" dir="2700000" algn="tl" rotWithShape="0">
                      <a:schemeClr val="tx1">
                        <a:lumMod val="65000"/>
                        <a:lumOff val="35000"/>
                        <a:alpha val="64000"/>
                      </a:schemeClr>
                    </a:outerShdw>
                  </a:effectLst>
                  <a:scene3d>
                    <a:camera prst="orthographicFront"/>
                    <a:lightRig rig="threePt" dir="t"/>
                  </a:scene3d>
                  <a:sp3d prstMaterial="softEdge">
                    <a:bevelT w="44450" h="12700" prst="angle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rgbClr val="FFFFFF"/>
                      </a:solidFill>
                      <a:latin typeface="+mn-ea"/>
                    </a:endParaRPr>
                  </a:p>
                </p:txBody>
              </p:sp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3675004" y="1970142"/>
                  <a:ext cx="4261483" cy="49935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algn="just">
                    <a:lnSpc>
                      <a:spcPts val="1300"/>
                    </a:lnSpc>
                    <a:defRPr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itchFamily="34" charset="-122"/>
                      <a:ea typeface="微软雅黑" pitchFamily="34" charset="-122"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使用真实的控件树，所以渲染和绘制的速度很快；</a:t>
                  </a:r>
                  <a:endPara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动画发生在用户空间中，开发人员也可以对其进行很多的控制。</a:t>
                  </a:r>
                  <a:endPara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  <a:p>
                  <a:pPr>
                    <a:lnSpc>
                      <a:spcPct val="120000"/>
                    </a:lnSpc>
                  </a:pP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17" name="TextBox 16"/>
              <p:cNvSpPr txBox="1"/>
              <p:nvPr/>
            </p:nvSpPr>
            <p:spPr>
              <a:xfrm>
                <a:off x="3675004" y="275019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675004" y="347725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响应式视图，不需要</a:t>
                </a: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JavaScript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的桥接器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686493" y="416488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性能更好，兼容性更好，流畅程度更高，</a:t>
                </a:r>
                <a:r>
                  <a:rPr kumimoji="1" lang="zh-CN" altLang="en-US" sz="1200" dirty="0" smtClean="0"/>
                  <a:t>和原生应用相差无几。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4440102" y="4030464"/>
              <a:ext cx="5003760" cy="202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在页面渲染方面，图片量越大，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Flutter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的流畅度优势越大。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精美的</a:t>
            </a:r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UI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189920" y="1246269"/>
            <a:ext cx="7155595" cy="4784762"/>
            <a:chOff x="549714" y="80766"/>
            <a:chExt cx="7155595" cy="4784762"/>
          </a:xfrm>
        </p:grpSpPr>
        <p:grpSp>
          <p:nvGrpSpPr>
            <p:cNvPr id="6" name="组合 7"/>
            <p:cNvGrpSpPr/>
            <p:nvPr/>
          </p:nvGrpSpPr>
          <p:grpSpPr>
            <a:xfrm>
              <a:off x="1425446" y="3234200"/>
              <a:ext cx="1458945" cy="1458945"/>
              <a:chOff x="4184106" y="2952206"/>
              <a:chExt cx="3823790" cy="3823790"/>
            </a:xfrm>
          </p:grpSpPr>
          <p:sp>
            <p:nvSpPr>
              <p:cNvPr id="44" name="椭圆 8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5" name="组合 9"/>
              <p:cNvGrpSpPr/>
              <p:nvPr/>
            </p:nvGrpSpPr>
            <p:grpSpPr>
              <a:xfrm>
                <a:off x="4407675" y="3478269"/>
                <a:ext cx="2771663" cy="2771663"/>
                <a:chOff x="1928929" y="1899415"/>
                <a:chExt cx="2421375" cy="2421376"/>
              </a:xfrm>
              <a:effectLst/>
            </p:grpSpPr>
            <p:sp>
              <p:nvSpPr>
                <p:cNvPr id="46" name="椭圆 10"/>
                <p:cNvSpPr/>
                <p:nvPr/>
              </p:nvSpPr>
              <p:spPr>
                <a:xfrm>
                  <a:off x="1928929" y="1899415"/>
                  <a:ext cx="2421375" cy="2421376"/>
                </a:xfrm>
                <a:prstGeom prst="ellipse">
                  <a:avLst/>
                </a:prstGeom>
                <a:solidFill>
                  <a:schemeClr val="accent1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1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7" name="椭圆 11"/>
                <p:cNvSpPr/>
                <p:nvPr/>
              </p:nvSpPr>
              <p:spPr>
                <a:xfrm>
                  <a:off x="2122543" y="2093027"/>
                  <a:ext cx="2034159" cy="203415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1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7" name="组合 12"/>
            <p:cNvGrpSpPr/>
            <p:nvPr/>
          </p:nvGrpSpPr>
          <p:grpSpPr>
            <a:xfrm>
              <a:off x="2084663" y="1514640"/>
              <a:ext cx="1458945" cy="1458945"/>
              <a:chOff x="4184106" y="2952206"/>
              <a:chExt cx="3823790" cy="3823790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1" name="组合 14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42" name="椭圆 41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2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2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2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8" name="组合 17"/>
            <p:cNvGrpSpPr/>
            <p:nvPr/>
          </p:nvGrpSpPr>
          <p:grpSpPr>
            <a:xfrm>
              <a:off x="3834470" y="868090"/>
              <a:ext cx="1458945" cy="1458945"/>
              <a:chOff x="4184106" y="2952206"/>
              <a:chExt cx="3823790" cy="382379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7" name="组合 19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38" name="椭圆 37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3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3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9" name="组合 22"/>
            <p:cNvGrpSpPr/>
            <p:nvPr/>
          </p:nvGrpSpPr>
          <p:grpSpPr>
            <a:xfrm>
              <a:off x="5455018" y="1505034"/>
              <a:ext cx="1458945" cy="1458945"/>
              <a:chOff x="4184106" y="2952206"/>
              <a:chExt cx="3823790" cy="3823790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3" name="组合 24"/>
              <p:cNvGrpSpPr/>
              <p:nvPr/>
            </p:nvGrpSpPr>
            <p:grpSpPr>
              <a:xfrm>
                <a:off x="4710167" y="3478267"/>
                <a:ext cx="2771663" cy="2771663"/>
                <a:chOff x="2193190" y="1899413"/>
                <a:chExt cx="2421376" cy="2421376"/>
              </a:xfrm>
              <a:effectLst/>
            </p:grpSpPr>
            <p:sp>
              <p:nvSpPr>
                <p:cNvPr id="34" name="椭圆 25"/>
                <p:cNvSpPr/>
                <p:nvPr/>
              </p:nvSpPr>
              <p:spPr>
                <a:xfrm>
                  <a:off x="2193190" y="1899413"/>
                  <a:ext cx="2421376" cy="2421376"/>
                </a:xfrm>
                <a:prstGeom prst="ellipse">
                  <a:avLst/>
                </a:prstGeom>
                <a:solidFill>
                  <a:schemeClr val="accent4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4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2386802" y="2093027"/>
                  <a:ext cx="2034160" cy="203415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4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10" name="组合 27"/>
            <p:cNvGrpSpPr/>
            <p:nvPr/>
          </p:nvGrpSpPr>
          <p:grpSpPr>
            <a:xfrm>
              <a:off x="6246364" y="3227264"/>
              <a:ext cx="1458945" cy="1458945"/>
              <a:chOff x="4184106" y="2952206"/>
              <a:chExt cx="3823790" cy="3823790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29" name="组合 29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30" name="椭圆 29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5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5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1" name="椭圆 30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5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cxnSp>
          <p:nvCxnSpPr>
            <p:cNvPr id="11" name="直接连接符 10"/>
            <p:cNvCxnSpPr/>
            <p:nvPr/>
          </p:nvCxnSpPr>
          <p:spPr>
            <a:xfrm flipH="1">
              <a:off x="2822029" y="3972243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578077" y="3972243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16200000" flipV="1">
              <a:off x="3700055" y="3094220"/>
              <a:ext cx="1756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rot="2700000" flipH="1">
              <a:off x="3079195" y="3351386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8900000">
              <a:off x="4320911" y="3351386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49714" y="3592393"/>
              <a:ext cx="2947538" cy="759699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内置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Material Design</a:t>
              </a: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08497" y="1872539"/>
              <a:ext cx="2609739" cy="759699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内置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Cupertino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iOS 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风格）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643777" y="1311118"/>
              <a:ext cx="1837875" cy="544256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丰富的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293415" y="1976720"/>
              <a:ext cx="1829358" cy="544256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自然平滑的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滑动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411568" y="3777576"/>
              <a:ext cx="1193292" cy="328812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不同平台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"/>
            <p:cNvGrpSpPr/>
            <p:nvPr/>
          </p:nvGrpSpPr>
          <p:grpSpPr>
            <a:xfrm>
              <a:off x="3475768" y="2689177"/>
              <a:ext cx="2176351" cy="2176351"/>
              <a:chOff x="2193191" y="1899415"/>
              <a:chExt cx="2421376" cy="2421376"/>
            </a:xfrm>
            <a:effectLst/>
          </p:grpSpPr>
          <p:sp>
            <p:nvSpPr>
              <p:cNvPr id="26" name="椭圆 3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65100" dist="889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2" name="矩形 6"/>
            <p:cNvSpPr/>
            <p:nvPr/>
          </p:nvSpPr>
          <p:spPr>
            <a:xfrm>
              <a:off x="3723290" y="3425136"/>
              <a:ext cx="163086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Flutter </a:t>
              </a:r>
            </a:p>
            <a:p>
              <a:pPr algn="ctr"/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精美的</a:t>
              </a:r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</a:p>
          </p:txBody>
        </p:sp>
        <p:grpSp>
          <p:nvGrpSpPr>
            <p:cNvPr id="23" name="组合 45"/>
            <p:cNvGrpSpPr/>
            <p:nvPr/>
          </p:nvGrpSpPr>
          <p:grpSpPr>
            <a:xfrm>
              <a:off x="665127" y="80766"/>
              <a:ext cx="3058163" cy="900246"/>
              <a:chOff x="462551" y="203211"/>
              <a:chExt cx="3058163" cy="900246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651899" y="203211"/>
                <a:ext cx="2868815" cy="90024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Flutter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本身支持就</a:t>
                </a: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Material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设计规范，简单的代码就可以完美的实现</a:t>
                </a: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Material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的设计！</a:t>
                </a: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462551" y="224669"/>
                <a:ext cx="131885" cy="1205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48" name="图片 47" descr="精美UI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492" y="1109358"/>
            <a:ext cx="3076710" cy="5469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低学习成本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580009" y="1587750"/>
            <a:ext cx="9932871" cy="4297242"/>
            <a:chOff x="1228079" y="1253418"/>
            <a:chExt cx="6725855" cy="2909796"/>
          </a:xfrm>
        </p:grpSpPr>
        <p:grpSp>
          <p:nvGrpSpPr>
            <p:cNvPr id="6" name="组合 109"/>
            <p:cNvGrpSpPr/>
            <p:nvPr/>
          </p:nvGrpSpPr>
          <p:grpSpPr>
            <a:xfrm>
              <a:off x="2730854" y="1253418"/>
              <a:ext cx="5153514" cy="467806"/>
              <a:chOff x="2330673" y="2010009"/>
              <a:chExt cx="1739454" cy="1412819"/>
            </a:xfrm>
          </p:grpSpPr>
          <p:sp>
            <p:nvSpPr>
              <p:cNvPr id="21" name="圆角矩形 20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2874626" y="1345265"/>
              <a:ext cx="4148104" cy="260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零基础开发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flutter</a:t>
              </a:r>
              <a:endParaRPr lang="zh-CN" altLang="en-US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" name="组合 18"/>
            <p:cNvGrpSpPr/>
            <p:nvPr/>
          </p:nvGrpSpPr>
          <p:grpSpPr>
            <a:xfrm>
              <a:off x="2730854" y="2981478"/>
              <a:ext cx="5153514" cy="467806"/>
              <a:chOff x="2730854" y="2981478"/>
              <a:chExt cx="5153514" cy="467806"/>
            </a:xfrm>
          </p:grpSpPr>
          <p:grpSp>
            <p:nvGrpSpPr>
              <p:cNvPr id="17" name="组合 115"/>
              <p:cNvGrpSpPr/>
              <p:nvPr/>
            </p:nvGrpSpPr>
            <p:grpSpPr>
              <a:xfrm>
                <a:off x="2730854" y="2981478"/>
                <a:ext cx="5153514" cy="467806"/>
                <a:chOff x="2330673" y="2010009"/>
                <a:chExt cx="1739454" cy="1412819"/>
              </a:xfrm>
            </p:grpSpPr>
            <p:sp>
              <p:nvSpPr>
                <p:cNvPr id="19" name="圆角矩形 18"/>
                <p:cNvSpPr/>
                <p:nvPr/>
              </p:nvSpPr>
              <p:spPr>
                <a:xfrm>
                  <a:off x="23306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0" name="圆角矩形 19"/>
                <p:cNvSpPr/>
                <p:nvPr/>
              </p:nvSpPr>
              <p:spPr>
                <a:xfrm>
                  <a:off x="2358539" y="2269028"/>
                  <a:ext cx="1687412" cy="892897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2540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8" name="TextBox 17"/>
              <p:cNvSpPr txBox="1"/>
              <p:nvPr/>
            </p:nvSpPr>
            <p:spPr>
              <a:xfrm>
                <a:off x="2867761" y="3052011"/>
                <a:ext cx="2979364" cy="260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 smtClean="0">
                    <a:solidFill>
                      <a:schemeClr val="accent3"/>
                    </a:solidFill>
                    <a:latin typeface="微软雅黑" pitchFamily="34" charset="-122"/>
                    <a:ea typeface="微软雅黑" pitchFamily="34" charset="-122"/>
                  </a:rPr>
                  <a:t>Dart</a:t>
                </a:r>
                <a:r>
                  <a:rPr lang="zh-CN" altLang="en-US" b="1" dirty="0" smtClean="0">
                    <a:solidFill>
                      <a:schemeClr val="accent3"/>
                    </a:solidFill>
                    <a:latin typeface="微软雅黑" pitchFamily="34" charset="-122"/>
                    <a:ea typeface="微软雅黑" pitchFamily="34" charset="-122"/>
                  </a:rPr>
                  <a:t>语言有一些缺陷</a:t>
                </a:r>
                <a:endParaRPr lang="zh-CN" altLang="en-US" b="1" dirty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2730853" y="1815365"/>
              <a:ext cx="5223081" cy="54706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  开发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flutter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不需要精通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Android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和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iOS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开发，甚至完全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0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基础也可以写代码！</a:t>
              </a:r>
              <a:endParaRPr lang="en-US" altLang="zh-CN" sz="1200" dirty="0" smtClean="0"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 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语言比 </a:t>
              </a:r>
              <a:r>
                <a:rPr lang="en-US" altLang="zh-CN" sz="1200" dirty="0" smtClean="0"/>
                <a:t>Java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和 </a:t>
              </a:r>
              <a:r>
                <a:rPr lang="en-US" altLang="zh-CN" sz="1200" dirty="0" smtClean="0"/>
                <a:t>Object-C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的难度要小很多。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0853" y="3486453"/>
              <a:ext cx="5223081" cy="54706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 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语言的可读性较其他语言略差。</a:t>
              </a:r>
              <a:endParaRPr lang="en-US" altLang="zh-CN" sz="1200" dirty="0" smtClean="0"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 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语言的</a:t>
              </a:r>
              <a:r>
                <a:rPr lang="zh-CN" altLang="en-US" sz="1200" dirty="0" smtClean="0"/>
                <a:t>写法属于底层写法，逻辑嵌套比较复杂。</a:t>
              </a:r>
              <a:endParaRPr lang="zh-CN" altLang="en-US" sz="120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1228079" y="1262616"/>
              <a:ext cx="1333350" cy="118173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2"/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2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1308950" y="1319540"/>
              <a:ext cx="1188253" cy="105313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01600" dist="50800" dir="2700000" algn="tl" rotWithShape="0">
                <a:schemeClr val="accent2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63500" h="190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413941" y="1619900"/>
              <a:ext cx="929555" cy="623248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正面</a:t>
              </a:r>
              <a:endParaRPr lang="en-US" altLang="zh-CN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观点</a:t>
              </a:r>
              <a:endPara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1266034" y="2981478"/>
              <a:ext cx="1333350" cy="118173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3"/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1346905" y="3038402"/>
              <a:ext cx="1188253" cy="105313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01600" dist="50800" dir="2700000" algn="tl" rotWithShape="0">
                <a:schemeClr val="accent3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63500" h="190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1451896" y="3338762"/>
              <a:ext cx="929555" cy="623248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负面</a:t>
              </a:r>
              <a:endParaRPr lang="en-US" altLang="zh-CN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观点</a:t>
              </a:r>
              <a:endPara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60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60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60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0" tIns="45718" rIns="91410" bIns="45718" rtlCol="0" anchor="ctr"/>
          <a:lstStyle/>
          <a:p>
            <a:pPr algn="ctr" defTabSz="914060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79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0" tIns="45718" rIns="91410" bIns="45718" rtlCol="0" anchor="ctr"/>
          <a:lstStyle/>
          <a:p>
            <a:pPr algn="ctr" defTabSz="914060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197"/>
            <a:ext cx="4805036" cy="1569657"/>
          </a:xfrm>
          <a:prstGeom prst="rect">
            <a:avLst/>
          </a:prstGeom>
          <a:noFill/>
        </p:spPr>
        <p:txBody>
          <a:bodyPr wrap="square" lIns="91410" tIns="45718" rIns="91410" bIns="45718" rtlCol="0">
            <a:spAutoFit/>
          </a:bodyPr>
          <a:lstStyle/>
          <a:p>
            <a:pPr defTabSz="914060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</a:t>
            </a:r>
            <a:r>
              <a:rPr lang="en-US" altLang="zh-CN" sz="9600" dirty="0" smtClean="0">
                <a:solidFill>
                  <a:srgbClr val="01B3C5"/>
                </a:solidFill>
                <a:latin typeface="Impact" panose="020B0806030902050204" pitchFamily="34" charset="0"/>
              </a:rPr>
              <a:t>03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2"/>
            <a:ext cx="3314875" cy="553957"/>
          </a:xfrm>
          <a:prstGeom prst="rect">
            <a:avLst/>
          </a:prstGeom>
          <a:noFill/>
        </p:spPr>
        <p:txBody>
          <a:bodyPr wrap="square" lIns="121880" tIns="60940" rIns="121880" bIns="60940" rtlCol="0">
            <a:spAutoFit/>
          </a:bodyPr>
          <a:lstStyle/>
          <a:p>
            <a:pPr defTabSz="913765"/>
            <a:r>
              <a:rPr lang="zh-CN" altLang="en-US" sz="2800" b="1" dirty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学习成果</a:t>
            </a:r>
            <a:endParaRPr lang="en-US" altLang="zh-CN" sz="2800" b="1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0" y="4510793"/>
            <a:ext cx="6937973" cy="1477323"/>
          </a:xfrm>
          <a:prstGeom prst="rect">
            <a:avLst/>
          </a:prstGeom>
          <a:noFill/>
        </p:spPr>
        <p:txBody>
          <a:bodyPr wrap="square" lIns="91410" tIns="45718" rIns="91410" bIns="45718">
            <a:spAutoFit/>
          </a:bodyPr>
          <a:lstStyle/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上手开发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app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独立开发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app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对开发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app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产生兴趣</a:t>
            </a:r>
            <a:endParaRPr lang="en-US" altLang="zh-CN" sz="1500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grpSp>
        <p:nvGrpSpPr>
          <p:cNvPr id="7" name="组合 18"/>
          <p:cNvGrpSpPr/>
          <p:nvPr/>
        </p:nvGrpSpPr>
        <p:grpSpPr>
          <a:xfrm>
            <a:off x="2381714" y="2554697"/>
            <a:ext cx="674521" cy="578395"/>
            <a:chOff x="3546346" y="2339026"/>
            <a:chExt cx="897787" cy="769842"/>
          </a:xfrm>
          <a:solidFill>
            <a:schemeClr val="accent3"/>
          </a:solidFill>
        </p:grpSpPr>
        <p:sp>
          <p:nvSpPr>
            <p:cNvPr id="21" name="Rectangle 227"/>
            <p:cNvSpPr>
              <a:spLocks noChangeArrowheads="1"/>
            </p:cNvSpPr>
            <p:nvPr/>
          </p:nvSpPr>
          <p:spPr bwMode="auto">
            <a:xfrm>
              <a:off x="3561526" y="3077423"/>
              <a:ext cx="882607" cy="314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Freeform 228"/>
            <p:cNvSpPr>
              <a:spLocks/>
            </p:cNvSpPr>
            <p:nvPr/>
          </p:nvSpPr>
          <p:spPr bwMode="auto">
            <a:xfrm>
              <a:off x="3617909" y="2844302"/>
              <a:ext cx="125777" cy="210351"/>
            </a:xfrm>
            <a:custGeom>
              <a:avLst/>
              <a:gdLst>
                <a:gd name="T0" fmla="*/ 6 w 49"/>
                <a:gd name="T1" fmla="*/ 82 h 82"/>
                <a:gd name="T2" fmla="*/ 43 w 49"/>
                <a:gd name="T3" fmla="*/ 82 h 82"/>
                <a:gd name="T4" fmla="*/ 49 w 49"/>
                <a:gd name="T5" fmla="*/ 76 h 82"/>
                <a:gd name="T6" fmla="*/ 49 w 49"/>
                <a:gd name="T7" fmla="*/ 0 h 82"/>
                <a:gd name="T8" fmla="*/ 0 w 49"/>
                <a:gd name="T9" fmla="*/ 49 h 82"/>
                <a:gd name="T10" fmla="*/ 0 w 49"/>
                <a:gd name="T11" fmla="*/ 76 h 82"/>
                <a:gd name="T12" fmla="*/ 6 w 49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2">
                  <a:moveTo>
                    <a:pt x="6" y="82"/>
                  </a:moveTo>
                  <a:cubicBezTo>
                    <a:pt x="43" y="82"/>
                    <a:pt x="43" y="82"/>
                    <a:pt x="43" y="82"/>
                  </a:cubicBezTo>
                  <a:cubicBezTo>
                    <a:pt x="46" y="82"/>
                    <a:pt x="49" y="79"/>
                    <a:pt x="49" y="7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2"/>
                    <a:pt x="6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Freeform 229"/>
            <p:cNvSpPr>
              <a:spLocks/>
            </p:cNvSpPr>
            <p:nvPr/>
          </p:nvSpPr>
          <p:spPr bwMode="auto">
            <a:xfrm>
              <a:off x="3779467" y="2682744"/>
              <a:ext cx="122524" cy="371910"/>
            </a:xfrm>
            <a:custGeom>
              <a:avLst/>
              <a:gdLst>
                <a:gd name="T0" fmla="*/ 5 w 48"/>
                <a:gd name="T1" fmla="*/ 145 h 145"/>
                <a:gd name="T2" fmla="*/ 43 w 48"/>
                <a:gd name="T3" fmla="*/ 145 h 145"/>
                <a:gd name="T4" fmla="*/ 48 w 48"/>
                <a:gd name="T5" fmla="*/ 139 h 145"/>
                <a:gd name="T6" fmla="*/ 48 w 48"/>
                <a:gd name="T7" fmla="*/ 0 h 145"/>
                <a:gd name="T8" fmla="*/ 0 w 48"/>
                <a:gd name="T9" fmla="*/ 49 h 145"/>
                <a:gd name="T10" fmla="*/ 0 w 48"/>
                <a:gd name="T11" fmla="*/ 139 h 145"/>
                <a:gd name="T12" fmla="*/ 5 w 48"/>
                <a:gd name="T1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5">
                  <a:moveTo>
                    <a:pt x="5" y="145"/>
                  </a:moveTo>
                  <a:cubicBezTo>
                    <a:pt x="43" y="145"/>
                    <a:pt x="43" y="145"/>
                    <a:pt x="43" y="145"/>
                  </a:cubicBezTo>
                  <a:cubicBezTo>
                    <a:pt x="46" y="145"/>
                    <a:pt x="48" y="142"/>
                    <a:pt x="48" y="1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2"/>
                    <a:pt x="2" y="145"/>
                    <a:pt x="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230"/>
            <p:cNvSpPr>
              <a:spLocks/>
            </p:cNvSpPr>
            <p:nvPr/>
          </p:nvSpPr>
          <p:spPr bwMode="auto">
            <a:xfrm>
              <a:off x="3938857" y="2713104"/>
              <a:ext cx="124693" cy="341550"/>
            </a:xfrm>
            <a:custGeom>
              <a:avLst/>
              <a:gdLst>
                <a:gd name="T0" fmla="*/ 22 w 49"/>
                <a:gd name="T1" fmla="*/ 22 h 133"/>
                <a:gd name="T2" fmla="*/ 0 w 49"/>
                <a:gd name="T3" fmla="*/ 0 h 133"/>
                <a:gd name="T4" fmla="*/ 0 w 49"/>
                <a:gd name="T5" fmla="*/ 127 h 133"/>
                <a:gd name="T6" fmla="*/ 6 w 49"/>
                <a:gd name="T7" fmla="*/ 133 h 133"/>
                <a:gd name="T8" fmla="*/ 43 w 49"/>
                <a:gd name="T9" fmla="*/ 133 h 133"/>
                <a:gd name="T10" fmla="*/ 49 w 49"/>
                <a:gd name="T11" fmla="*/ 127 h 133"/>
                <a:gd name="T12" fmla="*/ 49 w 49"/>
                <a:gd name="T13" fmla="*/ 26 h 133"/>
                <a:gd name="T14" fmla="*/ 38 w 49"/>
                <a:gd name="T15" fmla="*/ 29 h 133"/>
                <a:gd name="T16" fmla="*/ 22 w 4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33">
                  <a:moveTo>
                    <a:pt x="22" y="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0"/>
                    <a:pt x="3" y="133"/>
                    <a:pt x="6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6" y="133"/>
                    <a:pt x="49" y="130"/>
                    <a:pt x="49" y="127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8"/>
                    <a:pt x="42" y="29"/>
                    <a:pt x="38" y="29"/>
                  </a:cubicBezTo>
                  <a:cubicBezTo>
                    <a:pt x="32" y="29"/>
                    <a:pt x="27" y="26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231"/>
            <p:cNvSpPr>
              <a:spLocks/>
            </p:cNvSpPr>
            <p:nvPr/>
          </p:nvSpPr>
          <p:spPr bwMode="auto">
            <a:xfrm>
              <a:off x="4100415" y="2624193"/>
              <a:ext cx="122524" cy="430461"/>
            </a:xfrm>
            <a:custGeom>
              <a:avLst/>
              <a:gdLst>
                <a:gd name="T0" fmla="*/ 5 w 48"/>
                <a:gd name="T1" fmla="*/ 168 h 168"/>
                <a:gd name="T2" fmla="*/ 43 w 48"/>
                <a:gd name="T3" fmla="*/ 168 h 168"/>
                <a:gd name="T4" fmla="*/ 48 w 48"/>
                <a:gd name="T5" fmla="*/ 162 h 168"/>
                <a:gd name="T6" fmla="*/ 48 w 48"/>
                <a:gd name="T7" fmla="*/ 0 h 168"/>
                <a:gd name="T8" fmla="*/ 0 w 48"/>
                <a:gd name="T9" fmla="*/ 48 h 168"/>
                <a:gd name="T10" fmla="*/ 0 w 48"/>
                <a:gd name="T11" fmla="*/ 162 h 168"/>
                <a:gd name="T12" fmla="*/ 5 w 4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68">
                  <a:moveTo>
                    <a:pt x="5" y="168"/>
                  </a:moveTo>
                  <a:cubicBezTo>
                    <a:pt x="43" y="168"/>
                    <a:pt x="43" y="168"/>
                    <a:pt x="43" y="168"/>
                  </a:cubicBezTo>
                  <a:cubicBezTo>
                    <a:pt x="46" y="168"/>
                    <a:pt x="48" y="165"/>
                    <a:pt x="48" y="162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5"/>
                    <a:pt x="2" y="168"/>
                    <a:pt x="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232"/>
            <p:cNvSpPr>
              <a:spLocks/>
            </p:cNvSpPr>
            <p:nvPr/>
          </p:nvSpPr>
          <p:spPr bwMode="auto">
            <a:xfrm>
              <a:off x="4258721" y="2513596"/>
              <a:ext cx="125777" cy="541058"/>
            </a:xfrm>
            <a:custGeom>
              <a:avLst/>
              <a:gdLst>
                <a:gd name="T0" fmla="*/ 29 w 49"/>
                <a:gd name="T1" fmla="*/ 0 h 211"/>
                <a:gd name="T2" fmla="*/ 0 w 49"/>
                <a:gd name="T3" fmla="*/ 29 h 211"/>
                <a:gd name="T4" fmla="*/ 0 w 49"/>
                <a:gd name="T5" fmla="*/ 205 h 211"/>
                <a:gd name="T6" fmla="*/ 6 w 49"/>
                <a:gd name="T7" fmla="*/ 211 h 211"/>
                <a:gd name="T8" fmla="*/ 43 w 49"/>
                <a:gd name="T9" fmla="*/ 211 h 211"/>
                <a:gd name="T10" fmla="*/ 49 w 49"/>
                <a:gd name="T11" fmla="*/ 205 h 211"/>
                <a:gd name="T12" fmla="*/ 49 w 49"/>
                <a:gd name="T13" fmla="*/ 22 h 211"/>
                <a:gd name="T14" fmla="*/ 29 w 49"/>
                <a:gd name="T1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11">
                  <a:moveTo>
                    <a:pt x="29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08"/>
                    <a:pt x="3" y="211"/>
                    <a:pt x="6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6" y="211"/>
                    <a:pt x="49" y="208"/>
                    <a:pt x="49" y="205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38" y="21"/>
                    <a:pt x="29" y="12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233"/>
            <p:cNvSpPr>
              <a:spLocks/>
            </p:cNvSpPr>
            <p:nvPr/>
          </p:nvSpPr>
          <p:spPr bwMode="auto">
            <a:xfrm>
              <a:off x="3546346" y="2339026"/>
              <a:ext cx="871764" cy="610452"/>
            </a:xfrm>
            <a:custGeom>
              <a:avLst/>
              <a:gdLst>
                <a:gd name="T0" fmla="*/ 20 w 340"/>
                <a:gd name="T1" fmla="*/ 234 h 238"/>
                <a:gd name="T2" fmla="*/ 140 w 340"/>
                <a:gd name="T3" fmla="*/ 113 h 238"/>
                <a:gd name="T4" fmla="*/ 183 w 340"/>
                <a:gd name="T5" fmla="*/ 156 h 238"/>
                <a:gd name="T6" fmla="*/ 199 w 340"/>
                <a:gd name="T7" fmla="*/ 156 h 238"/>
                <a:gd name="T8" fmla="*/ 318 w 340"/>
                <a:gd name="T9" fmla="*/ 37 h 238"/>
                <a:gd name="T10" fmla="*/ 318 w 340"/>
                <a:gd name="T11" fmla="*/ 64 h 238"/>
                <a:gd name="T12" fmla="*/ 329 w 340"/>
                <a:gd name="T13" fmla="*/ 75 h 238"/>
                <a:gd name="T14" fmla="*/ 340 w 340"/>
                <a:gd name="T15" fmla="*/ 64 h 238"/>
                <a:gd name="T16" fmla="*/ 340 w 340"/>
                <a:gd name="T17" fmla="*/ 11 h 238"/>
                <a:gd name="T18" fmla="*/ 337 w 340"/>
                <a:gd name="T19" fmla="*/ 3 h 238"/>
                <a:gd name="T20" fmla="*/ 329 w 340"/>
                <a:gd name="T21" fmla="*/ 0 h 238"/>
                <a:gd name="T22" fmla="*/ 276 w 340"/>
                <a:gd name="T23" fmla="*/ 0 h 238"/>
                <a:gd name="T24" fmla="*/ 265 w 340"/>
                <a:gd name="T25" fmla="*/ 11 h 238"/>
                <a:gd name="T26" fmla="*/ 276 w 340"/>
                <a:gd name="T27" fmla="*/ 22 h 238"/>
                <a:gd name="T28" fmla="*/ 302 w 340"/>
                <a:gd name="T29" fmla="*/ 22 h 238"/>
                <a:gd name="T30" fmla="*/ 191 w 340"/>
                <a:gd name="T31" fmla="*/ 133 h 238"/>
                <a:gd name="T32" fmla="*/ 148 w 340"/>
                <a:gd name="T33" fmla="*/ 90 h 238"/>
                <a:gd name="T34" fmla="*/ 133 w 340"/>
                <a:gd name="T35" fmla="*/ 90 h 238"/>
                <a:gd name="T36" fmla="*/ 4 w 340"/>
                <a:gd name="T37" fmla="*/ 219 h 238"/>
                <a:gd name="T38" fmla="*/ 4 w 340"/>
                <a:gd name="T39" fmla="*/ 234 h 238"/>
                <a:gd name="T40" fmla="*/ 20 w 340"/>
                <a:gd name="T41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38">
                  <a:moveTo>
                    <a:pt x="20" y="234"/>
                  </a:moveTo>
                  <a:cubicBezTo>
                    <a:pt x="140" y="113"/>
                    <a:pt x="140" y="113"/>
                    <a:pt x="140" y="113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8" y="160"/>
                    <a:pt x="195" y="160"/>
                    <a:pt x="199" y="156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64"/>
                    <a:pt x="318" y="64"/>
                    <a:pt x="318" y="64"/>
                  </a:cubicBezTo>
                  <a:cubicBezTo>
                    <a:pt x="318" y="70"/>
                    <a:pt x="323" y="75"/>
                    <a:pt x="329" y="75"/>
                  </a:cubicBezTo>
                  <a:cubicBezTo>
                    <a:pt x="335" y="75"/>
                    <a:pt x="340" y="70"/>
                    <a:pt x="340" y="64"/>
                  </a:cubicBezTo>
                  <a:cubicBezTo>
                    <a:pt x="340" y="11"/>
                    <a:pt x="340" y="11"/>
                    <a:pt x="340" y="11"/>
                  </a:cubicBezTo>
                  <a:cubicBezTo>
                    <a:pt x="340" y="8"/>
                    <a:pt x="339" y="5"/>
                    <a:pt x="337" y="3"/>
                  </a:cubicBezTo>
                  <a:cubicBezTo>
                    <a:pt x="335" y="1"/>
                    <a:pt x="332" y="0"/>
                    <a:pt x="329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0" y="0"/>
                    <a:pt x="265" y="4"/>
                    <a:pt x="265" y="11"/>
                  </a:cubicBezTo>
                  <a:cubicBezTo>
                    <a:pt x="265" y="17"/>
                    <a:pt x="270" y="22"/>
                    <a:pt x="276" y="22"/>
                  </a:cubicBezTo>
                  <a:cubicBezTo>
                    <a:pt x="302" y="22"/>
                    <a:pt x="302" y="22"/>
                    <a:pt x="302" y="22"/>
                  </a:cubicBezTo>
                  <a:cubicBezTo>
                    <a:pt x="191" y="133"/>
                    <a:pt x="191" y="133"/>
                    <a:pt x="191" y="133"/>
                  </a:cubicBezTo>
                  <a:cubicBezTo>
                    <a:pt x="148" y="90"/>
                    <a:pt x="148" y="90"/>
                    <a:pt x="148" y="90"/>
                  </a:cubicBezTo>
                  <a:cubicBezTo>
                    <a:pt x="144" y="86"/>
                    <a:pt x="137" y="86"/>
                    <a:pt x="133" y="90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0" y="223"/>
                    <a:pt x="0" y="230"/>
                    <a:pt x="4" y="234"/>
                  </a:cubicBezTo>
                  <a:cubicBezTo>
                    <a:pt x="8" y="238"/>
                    <a:pt x="15" y="238"/>
                    <a:pt x="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1602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2298</TotalTime>
  <Words>521</Words>
  <Application>Microsoft Macintosh PowerPoint</Application>
  <PresentationFormat>宽屏</PresentationFormat>
  <Paragraphs>73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Calibri</vt:lpstr>
      <vt:lpstr>DengXian</vt:lpstr>
      <vt:lpstr>Impact</vt:lpstr>
      <vt:lpstr>ITC Avant Garde Std Bk</vt:lpstr>
      <vt:lpstr>ITC Avant Garde Std XLt</vt:lpstr>
      <vt:lpstr>Verdana</vt:lpstr>
      <vt:lpstr>Wingdings</vt:lpstr>
      <vt:lpstr>时尚中黑简体</vt:lpstr>
      <vt:lpstr>宋体</vt:lpstr>
      <vt:lpstr>微软雅黑</vt:lpstr>
      <vt:lpstr>Arial</vt:lpstr>
      <vt:lpstr>Office Theme</vt:lpstr>
      <vt:lpstr>1_Office Theme</vt:lpstr>
      <vt:lpstr>2_Office Theme</vt:lpstr>
      <vt:lpstr>3_Office Theme</vt:lpstr>
      <vt:lpstr>4_Office Theme</vt:lpstr>
      <vt:lpstr>5_Office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</dc:title>
  <dc:creator>Microsoft Office 用户</dc:creator>
  <cp:lastModifiedBy>Microsoft Office 用户</cp:lastModifiedBy>
  <cp:revision>67</cp:revision>
  <dcterms:created xsi:type="dcterms:W3CDTF">2018-11-20T14:26:34Z</dcterms:created>
  <dcterms:modified xsi:type="dcterms:W3CDTF">2018-12-03T10:27:29Z</dcterms:modified>
</cp:coreProperties>
</file>

<file path=docProps/thumbnail.jpeg>
</file>